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447" r:id="rId2"/>
    <p:sldId id="398" r:id="rId3"/>
    <p:sldId id="571" r:id="rId4"/>
    <p:sldId id="609" r:id="rId5"/>
    <p:sldId id="620" r:id="rId6"/>
    <p:sldId id="577" r:id="rId7"/>
    <p:sldId id="578" r:id="rId8"/>
    <p:sldId id="593" r:id="rId9"/>
    <p:sldId id="612" r:id="rId10"/>
    <p:sldId id="594" r:id="rId11"/>
    <p:sldId id="603" r:id="rId12"/>
    <p:sldId id="549" r:id="rId13"/>
    <p:sldId id="597" r:id="rId14"/>
    <p:sldId id="570" r:id="rId15"/>
    <p:sldId id="630" r:id="rId16"/>
    <p:sldId id="558" r:id="rId17"/>
    <p:sldId id="557" r:id="rId18"/>
    <p:sldId id="585" r:id="rId19"/>
    <p:sldId id="587" r:id="rId20"/>
    <p:sldId id="629" r:id="rId21"/>
    <p:sldId id="607" r:id="rId22"/>
    <p:sldId id="632" r:id="rId23"/>
    <p:sldId id="550" r:id="rId24"/>
    <p:sldId id="610" r:id="rId25"/>
    <p:sldId id="591" r:id="rId26"/>
    <p:sldId id="631" r:id="rId27"/>
    <p:sldId id="633" r:id="rId28"/>
    <p:sldId id="580" r:id="rId29"/>
    <p:sldId id="619" r:id="rId30"/>
    <p:sldId id="628" r:id="rId31"/>
    <p:sldId id="618" r:id="rId32"/>
    <p:sldId id="634" r:id="rId33"/>
    <p:sldId id="626" r:id="rId34"/>
    <p:sldId id="576" r:id="rId35"/>
    <p:sldId id="554" r:id="rId36"/>
    <p:sldId id="552" r:id="rId37"/>
    <p:sldId id="625" r:id="rId38"/>
    <p:sldId id="622" r:id="rId39"/>
    <p:sldId id="635" r:id="rId40"/>
    <p:sldId id="471" r:id="rId41"/>
    <p:sldId id="583" r:id="rId42"/>
    <p:sldId id="623" r:id="rId43"/>
    <p:sldId id="636" r:id="rId44"/>
    <p:sldId id="563" r:id="rId45"/>
    <p:sldId id="627" r:id="rId46"/>
    <p:sldId id="409" r:id="rId47"/>
    <p:sldId id="410" r:id="rId48"/>
  </p:sldIdLst>
  <p:sldSz cx="9906000" cy="6858000" type="A4"/>
  <p:notesSz cx="6805613" cy="99393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94D2ADA-97ED-447C-BE8F-3D8C0CD578D6}">
          <p14:sldIdLst>
            <p14:sldId id="447"/>
            <p14:sldId id="398"/>
            <p14:sldId id="571"/>
            <p14:sldId id="609"/>
            <p14:sldId id="620"/>
            <p14:sldId id="577"/>
            <p14:sldId id="578"/>
            <p14:sldId id="593"/>
            <p14:sldId id="612"/>
            <p14:sldId id="594"/>
            <p14:sldId id="603"/>
            <p14:sldId id="549"/>
            <p14:sldId id="597"/>
            <p14:sldId id="570"/>
            <p14:sldId id="630"/>
            <p14:sldId id="558"/>
            <p14:sldId id="557"/>
            <p14:sldId id="585"/>
            <p14:sldId id="587"/>
            <p14:sldId id="629"/>
            <p14:sldId id="607"/>
            <p14:sldId id="632"/>
            <p14:sldId id="550"/>
            <p14:sldId id="610"/>
            <p14:sldId id="591"/>
            <p14:sldId id="631"/>
            <p14:sldId id="633"/>
            <p14:sldId id="580"/>
            <p14:sldId id="619"/>
            <p14:sldId id="628"/>
            <p14:sldId id="618"/>
            <p14:sldId id="634"/>
            <p14:sldId id="626"/>
            <p14:sldId id="576"/>
            <p14:sldId id="554"/>
            <p14:sldId id="552"/>
            <p14:sldId id="625"/>
            <p14:sldId id="622"/>
            <p14:sldId id="635"/>
            <p14:sldId id="471"/>
            <p14:sldId id="583"/>
            <p14:sldId id="623"/>
            <p14:sldId id="636"/>
            <p14:sldId id="563"/>
            <p14:sldId id="627"/>
            <p14:sldId id="409"/>
            <p14:sldId id="410"/>
          </p14:sldIdLst>
        </p14:section>
      </p14:sectionLst>
    </p:ext>
    <p:ext uri="{EFAFB233-063F-42B5-8137-9DF3F51BA10A}">
      <p15:sldGuideLst xmlns:p15="http://schemas.microsoft.com/office/powerpoint/2012/main">
        <p15:guide id="1" orient="horz" pos="2160" userDrawn="1">
          <p15:clr>
            <a:srgbClr val="A4A3A4"/>
          </p15:clr>
        </p15:guide>
        <p15:guide id="2" pos="3240" userDrawn="1">
          <p15:clr>
            <a:srgbClr val="A4A3A4"/>
          </p15:clr>
        </p15:guide>
        <p15:guide id="3" pos="1290" userDrawn="1">
          <p15:clr>
            <a:srgbClr val="A4A3A4"/>
          </p15:clr>
        </p15:guide>
        <p15:guide id="4" pos="2258" userDrawn="1">
          <p15:clr>
            <a:srgbClr val="A4A3A4"/>
          </p15:clr>
        </p15:guide>
        <p15:guide id="5" pos="4209" userDrawn="1">
          <p15:clr>
            <a:srgbClr val="A4A3A4"/>
          </p15:clr>
        </p15:guide>
        <p15:guide id="6" orient="horz" pos="3838" userDrawn="1">
          <p15:clr>
            <a:srgbClr val="A4A3A4"/>
          </p15:clr>
        </p15:guide>
        <p15:guide id="7" orient="horz" pos="2011" userDrawn="1">
          <p15:clr>
            <a:srgbClr val="A4A3A4"/>
          </p15:clr>
        </p15:guide>
        <p15:guide id="8" orient="horz" pos="1842" userDrawn="1">
          <p15:clr>
            <a:srgbClr val="A4A3A4"/>
          </p15:clr>
        </p15:guide>
        <p15:guide id="9" orient="horz" pos="1733" userDrawn="1">
          <p15:clr>
            <a:srgbClr val="A4A3A4"/>
          </p15:clr>
        </p15:guide>
        <p15:guide id="10" orient="horz" pos="1592" userDrawn="1">
          <p15:clr>
            <a:srgbClr val="A4A3A4"/>
          </p15:clr>
        </p15:guide>
        <p15:guide id="11" orient="horz" pos="1298" userDrawn="1">
          <p15:clr>
            <a:srgbClr val="A4A3A4"/>
          </p15:clr>
        </p15:guide>
        <p15:guide id="12" orient="horz" pos="1434" userDrawn="1">
          <p15:clr>
            <a:srgbClr val="A4A3A4"/>
          </p15:clr>
        </p15:guide>
        <p15:guide id="13" orient="horz" pos="22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F6AD32"/>
    <a:srgbClr val="FF9933"/>
    <a:srgbClr val="E38700"/>
    <a:srgbClr val="9E4F1E"/>
    <a:srgbClr val="DDD2B5"/>
    <a:srgbClr val="EC6E03"/>
    <a:srgbClr val="D91F0C"/>
    <a:srgbClr val="00808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8" autoAdjust="0"/>
    <p:restoredTop sz="95289"/>
  </p:normalViewPr>
  <p:slideViewPr>
    <p:cSldViewPr>
      <p:cViewPr varScale="1">
        <p:scale>
          <a:sx n="111" d="100"/>
          <a:sy n="111" d="100"/>
        </p:scale>
        <p:origin x="1560" y="48"/>
      </p:cViewPr>
      <p:guideLst>
        <p:guide orient="horz" pos="2160"/>
        <p:guide pos="3240"/>
        <p:guide pos="1290"/>
        <p:guide pos="2258"/>
        <p:guide pos="4209"/>
        <p:guide orient="horz" pos="3838"/>
        <p:guide orient="horz" pos="2011"/>
        <p:guide orient="horz" pos="1842"/>
        <p:guide orient="horz" pos="1733"/>
        <p:guide orient="horz" pos="1592"/>
        <p:guide orient="horz" pos="1298"/>
        <p:guide orient="horz" pos="1434"/>
        <p:guide orient="horz" pos="2251"/>
      </p:guideLst>
    </p:cSldViewPr>
  </p:slideViewPr>
  <p:notesTextViewPr>
    <p:cViewPr>
      <p:scale>
        <a:sx n="1" d="1"/>
        <a:sy n="1" d="1"/>
      </p:scale>
      <p:origin x="0" y="0"/>
    </p:cViewPr>
  </p:notesTextViewPr>
  <p:sorterViewPr>
    <p:cViewPr varScale="1">
      <p:scale>
        <a:sx n="100" d="100"/>
        <a:sy n="100" d="100"/>
      </p:scale>
      <p:origin x="0" y="-12272"/>
    </p:cViewPr>
  </p:sorterViewPr>
  <p:notesViewPr>
    <p:cSldViewPr>
      <p:cViewPr>
        <p:scale>
          <a:sx n="268" d="100"/>
          <a:sy n="268" d="100"/>
        </p:scale>
        <p:origin x="-1152" y="-53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比例</c:v>
                </c:pt>
              </c:strCache>
            </c:strRef>
          </c:tx>
          <c:dPt>
            <c:idx val="0"/>
            <c:bubble3D val="0"/>
            <c:spPr>
              <a:solidFill>
                <a:schemeClr val="accent6">
                  <a:shade val="58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091D-4743-9B49-1596032AFF1D}"/>
              </c:ext>
            </c:extLst>
          </c:dPt>
          <c:dPt>
            <c:idx val="1"/>
            <c:bubble3D val="0"/>
            <c:spPr>
              <a:solidFill>
                <a:schemeClr val="accent6">
                  <a:shade val="8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091D-4743-9B49-1596032AFF1D}"/>
              </c:ext>
            </c:extLst>
          </c:dPt>
          <c:dPt>
            <c:idx val="2"/>
            <c:bubble3D val="0"/>
            <c:spPr>
              <a:solidFill>
                <a:schemeClr val="accent6">
                  <a:tint val="8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091D-4743-9B49-1596032AFF1D}"/>
              </c:ext>
            </c:extLst>
          </c:dPt>
          <c:dPt>
            <c:idx val="3"/>
            <c:bubble3D val="0"/>
            <c:spPr>
              <a:solidFill>
                <a:schemeClr val="accent6">
                  <a:tint val="58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091D-4743-9B49-1596032AFF1D}"/>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58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1-091D-4743-9B49-1596032AFF1D}"/>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86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2-091D-4743-9B49-1596032AFF1D}"/>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86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3-091D-4743-9B49-1596032AFF1D}"/>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58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4-091D-4743-9B49-1596032AFF1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超过60分钟</c:v>
                </c:pt>
                <c:pt idx="1">
                  <c:v>60分钟内</c:v>
                </c:pt>
                <c:pt idx="2">
                  <c:v>15分钟内</c:v>
                </c:pt>
                <c:pt idx="3">
                  <c:v>30分钟内</c:v>
                </c:pt>
              </c:strCache>
            </c:strRef>
          </c:cat>
          <c:val>
            <c:numRef>
              <c:f>Sheet1!$B$2:$B$5</c:f>
              <c:numCache>
                <c:formatCode>0%</c:formatCode>
                <c:ptCount val="4"/>
                <c:pt idx="0">
                  <c:v>0.17</c:v>
                </c:pt>
                <c:pt idx="1">
                  <c:v>0.19</c:v>
                </c:pt>
                <c:pt idx="2">
                  <c:v>0.22</c:v>
                </c:pt>
                <c:pt idx="3">
                  <c:v>0.42</c:v>
                </c:pt>
              </c:numCache>
            </c:numRef>
          </c:val>
          <c:extLst>
            <c:ext xmlns:c16="http://schemas.microsoft.com/office/drawing/2014/chart" uri="{C3380CC4-5D6E-409C-BE32-E72D297353CC}">
              <c16:uniqueId val="{00000000-091D-4743-9B49-1596032AFF1D}"/>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比例</c:v>
                </c:pt>
              </c:strCache>
            </c:strRef>
          </c:tx>
          <c:dPt>
            <c:idx val="0"/>
            <c:bubble3D val="0"/>
            <c:spPr>
              <a:solidFill>
                <a:schemeClr val="accent6">
                  <a:shade val="5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E74C-5742-B854-9ECD4EE852A8}"/>
              </c:ext>
            </c:extLst>
          </c:dPt>
          <c:dPt>
            <c:idx val="1"/>
            <c:bubble3D val="0"/>
            <c:spPr>
              <a:solidFill>
                <a:schemeClr val="accent6">
                  <a:shade val="7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E74C-5742-B854-9ECD4EE852A8}"/>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E74C-5742-B854-9ECD4EE852A8}"/>
              </c:ext>
            </c:extLst>
          </c:dPt>
          <c:dPt>
            <c:idx val="3"/>
            <c:bubble3D val="0"/>
            <c:spPr>
              <a:solidFill>
                <a:schemeClr val="accent6">
                  <a:tint val="77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E74C-5742-B854-9ECD4EE852A8}"/>
              </c:ext>
            </c:extLst>
          </c:dPt>
          <c:dPt>
            <c:idx val="4"/>
            <c:bubble3D val="0"/>
            <c:spPr>
              <a:solidFill>
                <a:schemeClr val="accent6">
                  <a:tint val="54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E74C-5742-B854-9ECD4EE852A8}"/>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53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1-E74C-5742-B854-9ECD4EE852A8}"/>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76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3-E74C-5742-B854-9ECD4EE852A8}"/>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5-E74C-5742-B854-9ECD4EE852A8}"/>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77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7-E74C-5742-B854-9ECD4EE852A8}"/>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54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9-E74C-5742-B854-9ECD4EE852A8}"/>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18-30岁</c:v>
                </c:pt>
                <c:pt idx="1">
                  <c:v>18岁以下</c:v>
                </c:pt>
                <c:pt idx="2">
                  <c:v>50岁以上</c:v>
                </c:pt>
                <c:pt idx="3">
                  <c:v>31-40岁</c:v>
                </c:pt>
                <c:pt idx="4">
                  <c:v>41-50岁</c:v>
                </c:pt>
              </c:strCache>
            </c:strRef>
          </c:cat>
          <c:val>
            <c:numRef>
              <c:f>Sheet1!$B$2:$B$6</c:f>
              <c:numCache>
                <c:formatCode>0%</c:formatCode>
                <c:ptCount val="5"/>
                <c:pt idx="0">
                  <c:v>0.57999999999999996</c:v>
                </c:pt>
                <c:pt idx="1">
                  <c:v>0.15</c:v>
                </c:pt>
                <c:pt idx="2">
                  <c:v>0.01</c:v>
                </c:pt>
                <c:pt idx="3">
                  <c:v>0.22</c:v>
                </c:pt>
                <c:pt idx="4">
                  <c:v>0.04</c:v>
                </c:pt>
              </c:numCache>
            </c:numRef>
          </c:val>
          <c:extLst>
            <c:ext xmlns:c16="http://schemas.microsoft.com/office/drawing/2014/chart" uri="{C3380CC4-5D6E-409C-BE32-E72D297353CC}">
              <c16:uniqueId val="{0000000A-E74C-5742-B854-9ECD4EE852A8}"/>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比例</c:v>
                </c:pt>
              </c:strCache>
            </c:strRef>
          </c:tx>
          <c:dPt>
            <c:idx val="0"/>
            <c:bubble3D val="0"/>
            <c:spPr>
              <a:solidFill>
                <a:schemeClr val="accent6">
                  <a:shade val="5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C296-4E4E-8D54-F1F16106028B}"/>
              </c:ext>
            </c:extLst>
          </c:dPt>
          <c:dPt>
            <c:idx val="1"/>
            <c:bubble3D val="0"/>
            <c:spPr>
              <a:solidFill>
                <a:schemeClr val="accent6">
                  <a:shade val="7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C296-4E4E-8D54-F1F16106028B}"/>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C296-4E4E-8D54-F1F16106028B}"/>
              </c:ext>
            </c:extLst>
          </c:dPt>
          <c:dPt>
            <c:idx val="3"/>
            <c:bubble3D val="0"/>
            <c:spPr>
              <a:solidFill>
                <a:schemeClr val="accent6">
                  <a:tint val="77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296-4E4E-8D54-F1F16106028B}"/>
              </c:ext>
            </c:extLst>
          </c:dPt>
          <c:dPt>
            <c:idx val="4"/>
            <c:bubble3D val="0"/>
            <c:spPr>
              <a:solidFill>
                <a:schemeClr val="accent6">
                  <a:tint val="54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296-4E4E-8D54-F1F16106028B}"/>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53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1-C296-4E4E-8D54-F1F16106028B}"/>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hade val="76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3-C296-4E4E-8D54-F1F16106028B}"/>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5-C296-4E4E-8D54-F1F16106028B}"/>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77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7-C296-4E4E-8D54-F1F16106028B}"/>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tint val="54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9-C296-4E4E-8D54-F1F16106028B}"/>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1-5天</c:v>
                </c:pt>
                <c:pt idx="1">
                  <c:v>0天</c:v>
                </c:pt>
                <c:pt idx="2">
                  <c:v>5-15天</c:v>
                </c:pt>
                <c:pt idx="3">
                  <c:v>25天以上</c:v>
                </c:pt>
                <c:pt idx="4">
                  <c:v>15-25天</c:v>
                </c:pt>
              </c:strCache>
            </c:strRef>
          </c:cat>
          <c:val>
            <c:numRef>
              <c:f>Sheet1!$B$2:$B$6</c:f>
              <c:numCache>
                <c:formatCode>0%</c:formatCode>
                <c:ptCount val="5"/>
                <c:pt idx="0">
                  <c:v>0.18</c:v>
                </c:pt>
                <c:pt idx="1">
                  <c:v>0</c:v>
                </c:pt>
                <c:pt idx="2">
                  <c:v>0.49</c:v>
                </c:pt>
                <c:pt idx="3">
                  <c:v>0.09</c:v>
                </c:pt>
                <c:pt idx="4">
                  <c:v>0.24</c:v>
                </c:pt>
              </c:numCache>
            </c:numRef>
          </c:val>
          <c:extLst>
            <c:ext xmlns:c16="http://schemas.microsoft.com/office/drawing/2014/chart" uri="{C3380CC4-5D6E-409C-BE32-E72D297353CC}">
              <c16:uniqueId val="{0000000A-C296-4E4E-8D54-F1F16106028B}"/>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33722530493742"/>
          <c:y val="0"/>
          <c:w val="0.68158536048915674"/>
          <c:h val="0.87932418085996855"/>
        </c:manualLayout>
      </c:layout>
      <c:barChart>
        <c:barDir val="bar"/>
        <c:grouping val="stacked"/>
        <c:varyColors val="0"/>
        <c:ser>
          <c:idx val="0"/>
          <c:order val="0"/>
          <c:tx>
            <c:strRef>
              <c:f>Sheet1!$B$1</c:f>
              <c:strCache>
                <c:ptCount val="1"/>
                <c:pt idx="0">
                  <c:v>使用此功能的用户比例</c:v>
                </c:pt>
              </c:strCache>
            </c:strRef>
          </c:tx>
          <c:spPr>
            <a:solidFill>
              <a:schemeClr val="accent6"/>
            </a:solidFill>
            <a:ln>
              <a:noFill/>
            </a:ln>
            <a:effectLst/>
          </c:spPr>
          <c:invertIfNegative val="0"/>
          <c:dLbls>
            <c:dLbl>
              <c:idx val="5"/>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0-69DC-4A46-9EBB-0EED1AED73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自然声助眠</c:v>
                </c:pt>
                <c:pt idx="1">
                  <c:v>专业人声助眠</c:v>
                </c:pt>
                <c:pt idx="2">
                  <c:v>声音实验室</c:v>
                </c:pt>
                <c:pt idx="3">
                  <c:v>一键小睡眠</c:v>
                </c:pt>
                <c:pt idx="4">
                  <c:v>闹钟</c:v>
                </c:pt>
                <c:pt idx="5">
                  <c:v>其他</c:v>
                </c:pt>
              </c:strCache>
            </c:strRef>
          </c:cat>
          <c:val>
            <c:numRef>
              <c:f>Sheet1!$B$2:$B$7</c:f>
              <c:numCache>
                <c:formatCode>0.00%</c:formatCode>
                <c:ptCount val="6"/>
                <c:pt idx="0">
                  <c:v>0.89600000000000002</c:v>
                </c:pt>
                <c:pt idx="1">
                  <c:v>0.46300000000000002</c:v>
                </c:pt>
                <c:pt idx="2">
                  <c:v>0.33360000000000001</c:v>
                </c:pt>
                <c:pt idx="3">
                  <c:v>0.30499999999999999</c:v>
                </c:pt>
                <c:pt idx="4">
                  <c:v>0.24879999999999999</c:v>
                </c:pt>
                <c:pt idx="5">
                  <c:v>0.1191</c:v>
                </c:pt>
              </c:numCache>
            </c:numRef>
          </c:val>
          <c:extLst>
            <c:ext xmlns:c16="http://schemas.microsoft.com/office/drawing/2014/chart" uri="{C3380CC4-5D6E-409C-BE32-E72D297353CC}">
              <c16:uniqueId val="{00000001-69DC-4A46-9EBB-0EED1AED73A7}"/>
            </c:ext>
          </c:extLst>
        </c:ser>
        <c:dLbls>
          <c:dLblPos val="ctr"/>
          <c:showLegendKey val="0"/>
          <c:showVal val="1"/>
          <c:showCatName val="0"/>
          <c:showSerName val="0"/>
          <c:showPercent val="0"/>
          <c:showBubbleSize val="0"/>
        </c:dLbls>
        <c:gapWidth val="79"/>
        <c:overlap val="100"/>
        <c:axId val="588109823"/>
        <c:axId val="587248559"/>
      </c:barChart>
      <c:catAx>
        <c:axId val="588109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solidFill>
                <a:latin typeface="Kaiti SC" panose="02010600040101010101" pitchFamily="2" charset="-122"/>
                <a:ea typeface="Kaiti SC" panose="02010600040101010101" pitchFamily="2" charset="-122"/>
                <a:cs typeface="+mn-cs"/>
              </a:defRPr>
            </a:pPr>
            <a:endParaRPr lang="zh-CN"/>
          </a:p>
        </c:txPr>
        <c:crossAx val="587248559"/>
        <c:crosses val="autoZero"/>
        <c:auto val="1"/>
        <c:lblAlgn val="ctr"/>
        <c:lblOffset val="100"/>
        <c:noMultiLvlLbl val="0"/>
      </c:catAx>
      <c:valAx>
        <c:axId val="587248559"/>
        <c:scaling>
          <c:orientation val="minMax"/>
        </c:scaling>
        <c:delete val="1"/>
        <c:axPos val="b"/>
        <c:numFmt formatCode="0.00%" sourceLinked="1"/>
        <c:majorTickMark val="none"/>
        <c:minorTickMark val="none"/>
        <c:tickLblPos val="nextTo"/>
        <c:crossAx val="58810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百分比</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019-4271-9C56-10957EE15A0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019-4271-9C56-10957EE15A0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019-4271-9C56-10957EE15A0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019-4271-9C56-10957EE15A0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019-4271-9C56-10957EE15A0D}"/>
              </c:ext>
            </c:extLst>
          </c:dPt>
          <c:cat>
            <c:strRef>
              <c:f>Sheet1!$A$2:$A$6</c:f>
              <c:strCache>
                <c:ptCount val="5"/>
                <c:pt idx="0">
                  <c:v>小于10元</c:v>
                </c:pt>
                <c:pt idx="1">
                  <c:v>10-30元</c:v>
                </c:pt>
                <c:pt idx="2">
                  <c:v>31-100元</c:v>
                </c:pt>
                <c:pt idx="3">
                  <c:v>101-300元</c:v>
                </c:pt>
                <c:pt idx="4">
                  <c:v>不愿意</c:v>
                </c:pt>
              </c:strCache>
            </c:strRef>
          </c:cat>
          <c:val>
            <c:numRef>
              <c:f>Sheet1!$B$2:$B$6</c:f>
              <c:numCache>
                <c:formatCode>0%</c:formatCode>
                <c:ptCount val="5"/>
                <c:pt idx="0">
                  <c:v>0.3</c:v>
                </c:pt>
                <c:pt idx="1">
                  <c:v>0.34</c:v>
                </c:pt>
                <c:pt idx="2">
                  <c:v>0.12</c:v>
                </c:pt>
                <c:pt idx="3">
                  <c:v>0.04</c:v>
                </c:pt>
                <c:pt idx="4">
                  <c:v>0.2</c:v>
                </c:pt>
              </c:numCache>
            </c:numRef>
          </c:val>
          <c:extLst>
            <c:ext xmlns:c16="http://schemas.microsoft.com/office/drawing/2014/chart" uri="{C3380CC4-5D6E-409C-BE32-E72D297353CC}">
              <c16:uniqueId val="{00000000-42D2-FC41-A524-132A895A84F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人数</c:v>
                </c:pt>
              </c:strCache>
            </c:strRef>
          </c:tx>
          <c:spPr>
            <a:solidFill>
              <a:schemeClr val="accent6"/>
            </a:solidFill>
            <a:ln>
              <a:noFill/>
            </a:ln>
            <a:effectLst/>
          </c:spPr>
          <c:invertIfNegative val="0"/>
          <c:dLbls>
            <c:delete val="1"/>
          </c:dLbls>
          <c:cat>
            <c:strRef>
              <c:f>Sheet1!$A$2:$A$8</c:f>
              <c:strCache>
                <c:ptCount val="7"/>
                <c:pt idx="0">
                  <c:v>助眠方案与效果评估</c:v>
                </c:pt>
                <c:pt idx="1">
                  <c:v>助眠课程</c:v>
                </c:pt>
                <c:pt idx="2">
                  <c:v>睡眠周边产品</c:v>
                </c:pt>
                <c:pt idx="3">
                  <c:v>个性化哄睡服务</c:v>
                </c:pt>
                <c:pt idx="4">
                  <c:v>专业医生远程服务</c:v>
                </c:pt>
                <c:pt idx="5">
                  <c:v>不要付费</c:v>
                </c:pt>
                <c:pt idx="6">
                  <c:v>其他</c:v>
                </c:pt>
              </c:strCache>
            </c:strRef>
          </c:cat>
          <c:val>
            <c:numRef>
              <c:f>Sheet1!$B$2:$B$8</c:f>
              <c:numCache>
                <c:formatCode>General</c:formatCode>
                <c:ptCount val="7"/>
                <c:pt idx="0">
                  <c:v>85000</c:v>
                </c:pt>
                <c:pt idx="1">
                  <c:v>72000</c:v>
                </c:pt>
                <c:pt idx="2">
                  <c:v>70000</c:v>
                </c:pt>
                <c:pt idx="3">
                  <c:v>49000</c:v>
                </c:pt>
                <c:pt idx="4">
                  <c:v>30000</c:v>
                </c:pt>
                <c:pt idx="5">
                  <c:v>30000</c:v>
                </c:pt>
                <c:pt idx="6">
                  <c:v>5000</c:v>
                </c:pt>
              </c:numCache>
            </c:numRef>
          </c:val>
          <c:extLst>
            <c:ext xmlns:c16="http://schemas.microsoft.com/office/drawing/2014/chart" uri="{C3380CC4-5D6E-409C-BE32-E72D297353CC}">
              <c16:uniqueId val="{00000000-C998-F24C-A300-4B03C041C5E0}"/>
            </c:ext>
          </c:extLst>
        </c:ser>
        <c:dLbls>
          <c:dLblPos val="inEnd"/>
          <c:showLegendKey val="0"/>
          <c:showVal val="1"/>
          <c:showCatName val="0"/>
          <c:showSerName val="0"/>
          <c:showPercent val="0"/>
          <c:showBubbleSize val="0"/>
        </c:dLbls>
        <c:gapWidth val="267"/>
        <c:overlap val="-43"/>
        <c:axId val="226505519"/>
        <c:axId val="226507199"/>
      </c:barChart>
      <c:catAx>
        <c:axId val="22650551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1" i="0" u="none" strike="noStrike" kern="1200" cap="none" spc="0" normalizeH="0" baseline="0">
                <a:solidFill>
                  <a:schemeClr val="dk1">
                    <a:lumMod val="65000"/>
                    <a:lumOff val="35000"/>
                  </a:schemeClr>
                </a:solidFill>
                <a:latin typeface="+mn-lt"/>
                <a:ea typeface="+mn-ea"/>
                <a:cs typeface="+mn-cs"/>
              </a:defRPr>
            </a:pPr>
            <a:endParaRPr lang="zh-CN"/>
          </a:p>
        </c:txPr>
        <c:crossAx val="226507199"/>
        <c:crosses val="autoZero"/>
        <c:auto val="1"/>
        <c:lblAlgn val="ctr"/>
        <c:lblOffset val="100"/>
        <c:noMultiLvlLbl val="0"/>
      </c:catAx>
      <c:valAx>
        <c:axId val="22650719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zh-CN"/>
          </a:p>
        </c:txPr>
        <c:crossAx val="226505519"/>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占比</c:v>
                </c:pt>
              </c:strCache>
            </c:strRef>
          </c:tx>
          <c:dPt>
            <c:idx val="0"/>
            <c:bubble3D val="0"/>
            <c:spPr>
              <a:solidFill>
                <a:schemeClr val="accent6">
                  <a:shade val="53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7283-FD4C-A5B0-A12BF6A10DCF}"/>
              </c:ext>
            </c:extLst>
          </c:dPt>
          <c:dPt>
            <c:idx val="1"/>
            <c:bubble3D val="0"/>
            <c:spPr>
              <a:solidFill>
                <a:schemeClr val="accent6">
                  <a:shade val="76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283-FD4C-A5B0-A12BF6A10DCF}"/>
              </c:ext>
            </c:extLst>
          </c:dPt>
          <c:dPt>
            <c:idx val="2"/>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283-FD4C-A5B0-A12BF6A10DCF}"/>
              </c:ext>
            </c:extLst>
          </c:dPt>
          <c:dPt>
            <c:idx val="3"/>
            <c:bubble3D val="0"/>
            <c:spPr>
              <a:solidFill>
                <a:schemeClr val="accent6">
                  <a:tint val="77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7283-FD4C-A5B0-A12BF6A10DCF}"/>
              </c:ext>
            </c:extLst>
          </c:dPt>
          <c:dPt>
            <c:idx val="4"/>
            <c:bubble3D val="0"/>
            <c:spPr>
              <a:solidFill>
                <a:schemeClr val="accent6">
                  <a:tint val="54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283-FD4C-A5B0-A12BF6A10DCF}"/>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hade val="53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2-7283-FD4C-A5B0-A12BF6A10DCF}"/>
                </c:ext>
              </c:extLst>
            </c:dLbl>
            <c:dLbl>
              <c:idx val="1"/>
              <c:layout>
                <c:manualLayout>
                  <c:x val="0.10166581350175649"/>
                  <c:y val="-2.1279251640554903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hade val="76000"/>
                        </a:schemeClr>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283-FD4C-A5B0-A12BF6A10DCF}"/>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3-7283-FD4C-A5B0-A12BF6A10DCF}"/>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tint val="77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4-7283-FD4C-A5B0-A12BF6A10DCF}"/>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tint val="54000"/>
                        </a:schemeClr>
                      </a:solidFill>
                      <a:latin typeface="+mn-lt"/>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5-7283-FD4C-A5B0-A12BF6A10DCF}"/>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小于10元</c:v>
                </c:pt>
                <c:pt idx="1">
                  <c:v>10-30元</c:v>
                </c:pt>
                <c:pt idx="2">
                  <c:v>31-100元</c:v>
                </c:pt>
                <c:pt idx="3">
                  <c:v>101-300元</c:v>
                </c:pt>
                <c:pt idx="4">
                  <c:v>不愿意付费</c:v>
                </c:pt>
              </c:strCache>
            </c:strRef>
          </c:cat>
          <c:val>
            <c:numRef>
              <c:f>Sheet1!$B$2:$B$6</c:f>
              <c:numCache>
                <c:formatCode>0%</c:formatCode>
                <c:ptCount val="5"/>
                <c:pt idx="0">
                  <c:v>0.32</c:v>
                </c:pt>
                <c:pt idx="1">
                  <c:v>0.34</c:v>
                </c:pt>
                <c:pt idx="2">
                  <c:v>0.12</c:v>
                </c:pt>
                <c:pt idx="3">
                  <c:v>0.04</c:v>
                </c:pt>
                <c:pt idx="4">
                  <c:v>0.2</c:v>
                </c:pt>
              </c:numCache>
            </c:numRef>
          </c:val>
          <c:extLst>
            <c:ext xmlns:c16="http://schemas.microsoft.com/office/drawing/2014/chart" uri="{C3380CC4-5D6E-409C-BE32-E72D297353CC}">
              <c16:uniqueId val="{00000000-7283-FD4C-A5B0-A12BF6A10DCF}"/>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FF8B36-85AF-ED41-941B-A9ED4F17F76D}"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zh-CN" altLang="en-US"/>
        </a:p>
      </dgm:t>
    </dgm:pt>
    <dgm:pt modelId="{096E54C2-4146-8C43-B703-2D3069F5599E}">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心潮减压</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（最大的心理健康数据平台）</a:t>
          </a:r>
          <a:endParaRPr lang="zh-CN" altLang="en-US" sz="1600" dirty="0">
            <a:latin typeface="STKaiti" charset="-122"/>
            <a:ea typeface="STKaiti" charset="-122"/>
            <a:cs typeface="STKaiti" charset="-122"/>
          </a:endParaRPr>
        </a:p>
      </dgm:t>
    </dgm:pt>
    <dgm:pt modelId="{1055D86B-CEBD-3145-BA9F-BE4075716A5D}" type="parTrans" cxnId="{9169313E-871E-624F-8193-5E25A6DBEE13}">
      <dgm:prSet/>
      <dgm:spPr/>
      <dgm:t>
        <a:bodyPr/>
        <a:lstStyle/>
        <a:p>
          <a:endParaRPr lang="zh-CN" altLang="en-US" sz="1600">
            <a:latin typeface="STKaiti" charset="-122"/>
            <a:ea typeface="STKaiti" charset="-122"/>
            <a:cs typeface="STKaiti" charset="-122"/>
          </a:endParaRPr>
        </a:p>
      </dgm:t>
    </dgm:pt>
    <dgm:pt modelId="{C26E3482-3045-0C41-A108-1CFF29E19182}" type="sibTrans" cxnId="{9169313E-871E-624F-8193-5E25A6DBEE13}">
      <dgm:prSet/>
      <dgm:spPr/>
      <dgm:t>
        <a:bodyPr/>
        <a:lstStyle/>
        <a:p>
          <a:endParaRPr lang="zh-CN" altLang="en-US" sz="1600">
            <a:latin typeface="STKaiti" charset="-122"/>
            <a:ea typeface="STKaiti" charset="-122"/>
            <a:cs typeface="STKaiti" charset="-122"/>
          </a:endParaRPr>
        </a:p>
      </dgm:t>
    </dgm:pt>
    <dgm:pt modelId="{46B08DF5-6B12-EE46-AC20-B238ECBB2063}">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心室</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（有调性的睡眠内容社区）</a:t>
          </a:r>
          <a:endParaRPr lang="zh-CN" altLang="en-US" sz="1600" dirty="0">
            <a:latin typeface="STKaiti" charset="-122"/>
            <a:ea typeface="STKaiti" charset="-122"/>
            <a:cs typeface="STKaiti" charset="-122"/>
          </a:endParaRPr>
        </a:p>
      </dgm:t>
    </dgm:pt>
    <dgm:pt modelId="{3B123C23-9A8C-F24B-9F9C-6F1A8A4ED0BB}" type="parTrans" cxnId="{08C4ACFA-A847-2846-B065-FF386CF0C29D}">
      <dgm:prSet custT="1"/>
      <dgm:spPr>
        <a:solidFill>
          <a:srgbClr val="015783">
            <a:alpha val="40000"/>
          </a:srgbClr>
        </a:solidFill>
      </dgm:spPr>
      <dgm:t>
        <a:bodyPr/>
        <a:lstStyle/>
        <a:p>
          <a:endParaRPr lang="zh-CN" altLang="en-US" sz="1600">
            <a:latin typeface="STKaiti" charset="-122"/>
            <a:ea typeface="STKaiti" charset="-122"/>
            <a:cs typeface="STKaiti" charset="-122"/>
          </a:endParaRPr>
        </a:p>
      </dgm:t>
    </dgm:pt>
    <dgm:pt modelId="{C3F48E73-FC9A-794D-B4E6-7F9617FE2D28}" type="sibTrans" cxnId="{08C4ACFA-A847-2846-B065-FF386CF0C29D}">
      <dgm:prSet/>
      <dgm:spPr/>
      <dgm:t>
        <a:bodyPr/>
        <a:lstStyle/>
        <a:p>
          <a:endParaRPr lang="zh-CN" altLang="en-US" sz="1600">
            <a:latin typeface="STKaiti" charset="-122"/>
            <a:ea typeface="STKaiti" charset="-122"/>
            <a:cs typeface="STKaiti" charset="-122"/>
          </a:endParaRPr>
        </a:p>
      </dgm:t>
    </dgm:pt>
    <dgm:pt modelId="{1B7FB280-3DF7-CE4F-A849-82CFE4B49920}">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小冥想</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（主打提升专注度压力缓解）</a:t>
          </a:r>
          <a:endParaRPr lang="zh-CN" altLang="en-US" sz="1600" dirty="0">
            <a:latin typeface="STKaiti" charset="-122"/>
            <a:ea typeface="STKaiti" charset="-122"/>
            <a:cs typeface="STKaiti" charset="-122"/>
          </a:endParaRPr>
        </a:p>
      </dgm:t>
    </dgm:pt>
    <dgm:pt modelId="{D89D1E8E-8FDF-F947-9B0D-1D8BD2DA2369}" type="parTrans" cxnId="{58DC00EB-8E1D-8E40-A247-389E6C93D862}">
      <dgm:prSet custT="1"/>
      <dgm:spPr>
        <a:solidFill>
          <a:srgbClr val="015783">
            <a:alpha val="40000"/>
          </a:srgbClr>
        </a:solidFill>
      </dgm:spPr>
      <dgm:t>
        <a:bodyPr/>
        <a:lstStyle/>
        <a:p>
          <a:endParaRPr lang="zh-CN" altLang="en-US" sz="1600">
            <a:latin typeface="STKaiti" charset="-122"/>
            <a:ea typeface="STKaiti" charset="-122"/>
            <a:cs typeface="STKaiti" charset="-122"/>
          </a:endParaRPr>
        </a:p>
      </dgm:t>
    </dgm:pt>
    <dgm:pt modelId="{C0D114B1-1125-244C-BD5C-8C7F1008D139}" type="sibTrans" cxnId="{58DC00EB-8E1D-8E40-A247-389E6C93D862}">
      <dgm:prSet/>
      <dgm:spPr/>
      <dgm:t>
        <a:bodyPr/>
        <a:lstStyle/>
        <a:p>
          <a:endParaRPr lang="zh-CN" altLang="en-US" sz="1600">
            <a:latin typeface="STKaiti" charset="-122"/>
            <a:ea typeface="STKaiti" charset="-122"/>
            <a:cs typeface="STKaiti" charset="-122"/>
          </a:endParaRPr>
        </a:p>
      </dgm:t>
    </dgm:pt>
    <dgm:pt modelId="{6A432935-45D6-3D47-BC73-19A4FEC182D4}">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小测评</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（娱乐化心理健康测评服务）</a:t>
          </a:r>
          <a:endParaRPr lang="zh-CN" altLang="en-US" sz="1600" dirty="0">
            <a:latin typeface="STKaiti" charset="-122"/>
            <a:ea typeface="STKaiti" charset="-122"/>
            <a:cs typeface="STKaiti" charset="-122"/>
          </a:endParaRPr>
        </a:p>
      </dgm:t>
    </dgm:pt>
    <dgm:pt modelId="{F68684A8-74DF-194B-8C68-5A3CE56490DF}" type="parTrans" cxnId="{4E3C5F87-297A-B142-8F79-3AF562BB7923}">
      <dgm:prSet custT="1"/>
      <dgm:spPr>
        <a:solidFill>
          <a:srgbClr val="015783">
            <a:alpha val="40000"/>
          </a:srgbClr>
        </a:solidFill>
      </dgm:spPr>
      <dgm:t>
        <a:bodyPr/>
        <a:lstStyle/>
        <a:p>
          <a:endParaRPr lang="zh-CN" altLang="en-US" sz="1600">
            <a:latin typeface="STKaiti" charset="-122"/>
            <a:ea typeface="STKaiti" charset="-122"/>
            <a:cs typeface="STKaiti" charset="-122"/>
          </a:endParaRPr>
        </a:p>
      </dgm:t>
    </dgm:pt>
    <dgm:pt modelId="{4BA80AEA-B2C8-BB4F-ACAF-7DDBAAD4F4CD}" type="sibTrans" cxnId="{4E3C5F87-297A-B142-8F79-3AF562BB7923}">
      <dgm:prSet/>
      <dgm:spPr/>
      <dgm:t>
        <a:bodyPr/>
        <a:lstStyle/>
        <a:p>
          <a:endParaRPr lang="zh-CN" altLang="en-US" sz="1600">
            <a:latin typeface="STKaiti" charset="-122"/>
            <a:ea typeface="STKaiti" charset="-122"/>
            <a:cs typeface="STKaiti" charset="-122"/>
          </a:endParaRPr>
        </a:p>
      </dgm:t>
    </dgm:pt>
    <dgm:pt modelId="{561A76C9-4551-0243-80EB-32BC9808C6A1}">
      <dgm:prSet phldrT="[文本]" custT="1"/>
      <dgm:spPr>
        <a:solidFill>
          <a:schemeClr val="tx2">
            <a:alpha val="80000"/>
          </a:schemeClr>
        </a:solidFill>
      </dgm:spPr>
      <dgm:t>
        <a:bodyPr/>
        <a:lstStyle/>
        <a:p>
          <a:r>
            <a:rPr lang="zh-CN" altLang="en-US" sz="1600" dirty="0">
              <a:latin typeface="STKaiti" charset="-122"/>
              <a:ea typeface="STKaiti" charset="-122"/>
              <a:cs typeface="STKaiti" charset="-122"/>
            </a:rPr>
            <a:t>小睡眠</a:t>
          </a:r>
          <a:endParaRPr lang="en-US" altLang="zh-CN" sz="1600" dirty="0">
            <a:latin typeface="STKaiti" charset="-122"/>
            <a:ea typeface="STKaiti" charset="-122"/>
            <a:cs typeface="STKaiti" charset="-122"/>
          </a:endParaRPr>
        </a:p>
        <a:p>
          <a:r>
            <a:rPr lang="zh-CN" altLang="en-US" sz="1100" dirty="0">
              <a:latin typeface="STKaiti" charset="-122"/>
              <a:ea typeface="STKaiti" charset="-122"/>
              <a:cs typeface="STKaiti" charset="-122"/>
            </a:rPr>
            <a:t>（轻量化睡眠内容服务平台）</a:t>
          </a:r>
          <a:endParaRPr lang="zh-CN" altLang="en-US" sz="1600" dirty="0">
            <a:latin typeface="STKaiti" charset="-122"/>
            <a:ea typeface="STKaiti" charset="-122"/>
            <a:cs typeface="STKaiti" charset="-122"/>
          </a:endParaRPr>
        </a:p>
      </dgm:t>
    </dgm:pt>
    <dgm:pt modelId="{7C1DC80F-EB73-D74B-A36A-E67A1C6AC914}" type="sibTrans" cxnId="{F4FF4BDA-17B9-E54B-BACF-4DB38ADAB7F8}">
      <dgm:prSet/>
      <dgm:spPr/>
      <dgm:t>
        <a:bodyPr/>
        <a:lstStyle/>
        <a:p>
          <a:endParaRPr lang="zh-CN" altLang="en-US" sz="1600">
            <a:latin typeface="STKaiti" charset="-122"/>
            <a:ea typeface="STKaiti" charset="-122"/>
            <a:cs typeface="STKaiti" charset="-122"/>
          </a:endParaRPr>
        </a:p>
      </dgm:t>
    </dgm:pt>
    <dgm:pt modelId="{EE4E9889-622E-5A48-BCD6-489CCF1B5492}" type="parTrans" cxnId="{F4FF4BDA-17B9-E54B-BACF-4DB38ADAB7F8}">
      <dgm:prSet custT="1"/>
      <dgm:spPr>
        <a:solidFill>
          <a:srgbClr val="015783">
            <a:alpha val="40000"/>
          </a:srgbClr>
        </a:solidFill>
      </dgm:spPr>
      <dgm:t>
        <a:bodyPr/>
        <a:lstStyle/>
        <a:p>
          <a:endParaRPr lang="zh-CN" altLang="en-US" sz="1600">
            <a:latin typeface="STKaiti" charset="-122"/>
            <a:ea typeface="STKaiti" charset="-122"/>
            <a:cs typeface="STKaiti" charset="-122"/>
          </a:endParaRPr>
        </a:p>
      </dgm:t>
    </dgm:pt>
    <dgm:pt modelId="{E7D5EC15-1407-664A-AB1A-C0278EEBF580}" type="pres">
      <dgm:prSet presAssocID="{00FF8B36-85AF-ED41-941B-A9ED4F17F76D}" presName="Name0" presStyleCnt="0">
        <dgm:presLayoutVars>
          <dgm:chMax val="1"/>
          <dgm:dir/>
          <dgm:animLvl val="ctr"/>
          <dgm:resizeHandles val="exact"/>
        </dgm:presLayoutVars>
      </dgm:prSet>
      <dgm:spPr/>
    </dgm:pt>
    <dgm:pt modelId="{569D04E6-2AC1-FC42-91D2-29AFB025E4C9}" type="pres">
      <dgm:prSet presAssocID="{096E54C2-4146-8C43-B703-2D3069F5599E}" presName="centerShape" presStyleLbl="node0" presStyleIdx="0" presStyleCnt="1"/>
      <dgm:spPr/>
    </dgm:pt>
    <dgm:pt modelId="{E7EA376C-5A49-4442-AEDC-4FBBC7F41179}" type="pres">
      <dgm:prSet presAssocID="{EE4E9889-622E-5A48-BCD6-489CCF1B5492}" presName="parTrans" presStyleLbl="sibTrans2D1" presStyleIdx="0" presStyleCnt="4"/>
      <dgm:spPr/>
    </dgm:pt>
    <dgm:pt modelId="{6C25E1FC-8D4E-B043-A3C0-ABEF85556F30}" type="pres">
      <dgm:prSet presAssocID="{EE4E9889-622E-5A48-BCD6-489CCF1B5492}" presName="connectorText" presStyleLbl="sibTrans2D1" presStyleIdx="0" presStyleCnt="4"/>
      <dgm:spPr/>
    </dgm:pt>
    <dgm:pt modelId="{507F5D37-AD0F-744C-8DFD-E01E18F0F930}" type="pres">
      <dgm:prSet presAssocID="{561A76C9-4551-0243-80EB-32BC9808C6A1}" presName="node" presStyleLbl="node1" presStyleIdx="0" presStyleCnt="4">
        <dgm:presLayoutVars>
          <dgm:bulletEnabled val="1"/>
        </dgm:presLayoutVars>
      </dgm:prSet>
      <dgm:spPr/>
    </dgm:pt>
    <dgm:pt modelId="{6DA01D4B-2722-3B40-B23C-880E88D4B2E2}" type="pres">
      <dgm:prSet presAssocID="{3B123C23-9A8C-F24B-9F9C-6F1A8A4ED0BB}" presName="parTrans" presStyleLbl="sibTrans2D1" presStyleIdx="1" presStyleCnt="4"/>
      <dgm:spPr/>
    </dgm:pt>
    <dgm:pt modelId="{F163F760-CDBA-F047-829E-EB8244DC33D5}" type="pres">
      <dgm:prSet presAssocID="{3B123C23-9A8C-F24B-9F9C-6F1A8A4ED0BB}" presName="connectorText" presStyleLbl="sibTrans2D1" presStyleIdx="1" presStyleCnt="4"/>
      <dgm:spPr/>
    </dgm:pt>
    <dgm:pt modelId="{154B928E-EC20-F847-AC58-F499DFC08F3A}" type="pres">
      <dgm:prSet presAssocID="{46B08DF5-6B12-EE46-AC20-B238ECBB2063}" presName="node" presStyleLbl="node1" presStyleIdx="1" presStyleCnt="4">
        <dgm:presLayoutVars>
          <dgm:bulletEnabled val="1"/>
        </dgm:presLayoutVars>
      </dgm:prSet>
      <dgm:spPr/>
    </dgm:pt>
    <dgm:pt modelId="{72DB194F-86B4-1D43-81F9-8EA67270A41B}" type="pres">
      <dgm:prSet presAssocID="{D89D1E8E-8FDF-F947-9B0D-1D8BD2DA2369}" presName="parTrans" presStyleLbl="sibTrans2D1" presStyleIdx="2" presStyleCnt="4"/>
      <dgm:spPr/>
    </dgm:pt>
    <dgm:pt modelId="{F1B15352-8540-8946-A9E8-7844FF14BF2E}" type="pres">
      <dgm:prSet presAssocID="{D89D1E8E-8FDF-F947-9B0D-1D8BD2DA2369}" presName="connectorText" presStyleLbl="sibTrans2D1" presStyleIdx="2" presStyleCnt="4"/>
      <dgm:spPr/>
    </dgm:pt>
    <dgm:pt modelId="{AFE4763A-B082-004F-9A08-C8F08D989D2B}" type="pres">
      <dgm:prSet presAssocID="{1B7FB280-3DF7-CE4F-A849-82CFE4B49920}" presName="node" presStyleLbl="node1" presStyleIdx="2" presStyleCnt="4">
        <dgm:presLayoutVars>
          <dgm:bulletEnabled val="1"/>
        </dgm:presLayoutVars>
      </dgm:prSet>
      <dgm:spPr/>
    </dgm:pt>
    <dgm:pt modelId="{C0D01C23-4086-BB46-9722-B27406D016AA}" type="pres">
      <dgm:prSet presAssocID="{F68684A8-74DF-194B-8C68-5A3CE56490DF}" presName="parTrans" presStyleLbl="sibTrans2D1" presStyleIdx="3" presStyleCnt="4"/>
      <dgm:spPr/>
    </dgm:pt>
    <dgm:pt modelId="{F4CDF5B8-F531-4A43-B448-AF80943FED0D}" type="pres">
      <dgm:prSet presAssocID="{F68684A8-74DF-194B-8C68-5A3CE56490DF}" presName="connectorText" presStyleLbl="sibTrans2D1" presStyleIdx="3" presStyleCnt="4"/>
      <dgm:spPr/>
    </dgm:pt>
    <dgm:pt modelId="{08D05F3C-BD2B-0844-84AE-AFD51FE9B0F0}" type="pres">
      <dgm:prSet presAssocID="{6A432935-45D6-3D47-BC73-19A4FEC182D4}" presName="node" presStyleLbl="node1" presStyleIdx="3" presStyleCnt="4">
        <dgm:presLayoutVars>
          <dgm:bulletEnabled val="1"/>
        </dgm:presLayoutVars>
      </dgm:prSet>
      <dgm:spPr/>
    </dgm:pt>
  </dgm:ptLst>
  <dgm:cxnLst>
    <dgm:cxn modelId="{A33FC306-D839-DB4E-86DE-CCDFDE4EB7E5}" type="presOf" srcId="{3B123C23-9A8C-F24B-9F9C-6F1A8A4ED0BB}" destId="{6DA01D4B-2722-3B40-B23C-880E88D4B2E2}" srcOrd="0" destOrd="0" presId="urn:microsoft.com/office/officeart/2005/8/layout/radial5"/>
    <dgm:cxn modelId="{07704E0E-EF41-F941-B51A-E19A2FB9D620}" type="presOf" srcId="{EE4E9889-622E-5A48-BCD6-489CCF1B5492}" destId="{E7EA376C-5A49-4442-AEDC-4FBBC7F41179}" srcOrd="0" destOrd="0" presId="urn:microsoft.com/office/officeart/2005/8/layout/radial5"/>
    <dgm:cxn modelId="{926DD735-06C0-EF4F-B15B-2FCDA8CFF911}" type="presOf" srcId="{1B7FB280-3DF7-CE4F-A849-82CFE4B49920}" destId="{AFE4763A-B082-004F-9A08-C8F08D989D2B}" srcOrd="0" destOrd="0" presId="urn:microsoft.com/office/officeart/2005/8/layout/radial5"/>
    <dgm:cxn modelId="{9169313E-871E-624F-8193-5E25A6DBEE13}" srcId="{00FF8B36-85AF-ED41-941B-A9ED4F17F76D}" destId="{096E54C2-4146-8C43-B703-2D3069F5599E}" srcOrd="0" destOrd="0" parTransId="{1055D86B-CEBD-3145-BA9F-BE4075716A5D}" sibTransId="{C26E3482-3045-0C41-A108-1CFF29E19182}"/>
    <dgm:cxn modelId="{82487C81-FDCA-0D46-8881-45B92BFF9053}" type="presOf" srcId="{D89D1E8E-8FDF-F947-9B0D-1D8BD2DA2369}" destId="{72DB194F-86B4-1D43-81F9-8EA67270A41B}" srcOrd="0" destOrd="0" presId="urn:microsoft.com/office/officeart/2005/8/layout/radial5"/>
    <dgm:cxn modelId="{4E3C5F87-297A-B142-8F79-3AF562BB7923}" srcId="{096E54C2-4146-8C43-B703-2D3069F5599E}" destId="{6A432935-45D6-3D47-BC73-19A4FEC182D4}" srcOrd="3" destOrd="0" parTransId="{F68684A8-74DF-194B-8C68-5A3CE56490DF}" sibTransId="{4BA80AEA-B2C8-BB4F-ACAF-7DDBAAD4F4CD}"/>
    <dgm:cxn modelId="{5A96D888-6C5B-5E42-A995-64AC94D45F17}" type="presOf" srcId="{F68684A8-74DF-194B-8C68-5A3CE56490DF}" destId="{C0D01C23-4086-BB46-9722-B27406D016AA}" srcOrd="0" destOrd="0" presId="urn:microsoft.com/office/officeart/2005/8/layout/radial5"/>
    <dgm:cxn modelId="{33313B98-8276-A440-88BC-3573F0504BBD}" type="presOf" srcId="{D89D1E8E-8FDF-F947-9B0D-1D8BD2DA2369}" destId="{F1B15352-8540-8946-A9E8-7844FF14BF2E}" srcOrd="1" destOrd="0" presId="urn:microsoft.com/office/officeart/2005/8/layout/radial5"/>
    <dgm:cxn modelId="{0D5C4099-2DFE-844F-9198-A2850600F440}" type="presOf" srcId="{096E54C2-4146-8C43-B703-2D3069F5599E}" destId="{569D04E6-2AC1-FC42-91D2-29AFB025E4C9}" srcOrd="0" destOrd="0" presId="urn:microsoft.com/office/officeart/2005/8/layout/radial5"/>
    <dgm:cxn modelId="{EE97A9AD-3304-4B45-BF9C-661A3CE5FCBE}" type="presOf" srcId="{3B123C23-9A8C-F24B-9F9C-6F1A8A4ED0BB}" destId="{F163F760-CDBA-F047-829E-EB8244DC33D5}" srcOrd="1" destOrd="0" presId="urn:microsoft.com/office/officeart/2005/8/layout/radial5"/>
    <dgm:cxn modelId="{4EC993AE-D5ED-9B43-9616-5E6CBFF1F605}" type="presOf" srcId="{EE4E9889-622E-5A48-BCD6-489CCF1B5492}" destId="{6C25E1FC-8D4E-B043-A3C0-ABEF85556F30}" srcOrd="1" destOrd="0" presId="urn:microsoft.com/office/officeart/2005/8/layout/radial5"/>
    <dgm:cxn modelId="{EA5801C4-8268-C643-836D-39AE7B4F898F}" type="presOf" srcId="{561A76C9-4551-0243-80EB-32BC9808C6A1}" destId="{507F5D37-AD0F-744C-8DFD-E01E18F0F930}" srcOrd="0" destOrd="0" presId="urn:microsoft.com/office/officeart/2005/8/layout/radial5"/>
    <dgm:cxn modelId="{A8FFB0D7-9FED-054B-AA5B-799137AA0882}" type="presOf" srcId="{00FF8B36-85AF-ED41-941B-A9ED4F17F76D}" destId="{E7D5EC15-1407-664A-AB1A-C0278EEBF580}" srcOrd="0" destOrd="0" presId="urn:microsoft.com/office/officeart/2005/8/layout/radial5"/>
    <dgm:cxn modelId="{F4FF4BDA-17B9-E54B-BACF-4DB38ADAB7F8}" srcId="{096E54C2-4146-8C43-B703-2D3069F5599E}" destId="{561A76C9-4551-0243-80EB-32BC9808C6A1}" srcOrd="0" destOrd="0" parTransId="{EE4E9889-622E-5A48-BCD6-489CCF1B5492}" sibTransId="{7C1DC80F-EB73-D74B-A36A-E67A1C6AC914}"/>
    <dgm:cxn modelId="{92B3B2E0-683C-004C-8D88-72A9E0389967}" type="presOf" srcId="{F68684A8-74DF-194B-8C68-5A3CE56490DF}" destId="{F4CDF5B8-F531-4A43-B448-AF80943FED0D}" srcOrd="1" destOrd="0" presId="urn:microsoft.com/office/officeart/2005/8/layout/radial5"/>
    <dgm:cxn modelId="{2258C9E1-D609-D94D-909F-F13CF83C6312}" type="presOf" srcId="{46B08DF5-6B12-EE46-AC20-B238ECBB2063}" destId="{154B928E-EC20-F847-AC58-F499DFC08F3A}" srcOrd="0" destOrd="0" presId="urn:microsoft.com/office/officeart/2005/8/layout/radial5"/>
    <dgm:cxn modelId="{58DC00EB-8E1D-8E40-A247-389E6C93D862}" srcId="{096E54C2-4146-8C43-B703-2D3069F5599E}" destId="{1B7FB280-3DF7-CE4F-A849-82CFE4B49920}" srcOrd="2" destOrd="0" parTransId="{D89D1E8E-8FDF-F947-9B0D-1D8BD2DA2369}" sibTransId="{C0D114B1-1125-244C-BD5C-8C7F1008D139}"/>
    <dgm:cxn modelId="{9D09C6F9-5129-4444-9416-0C59388F02B7}" type="presOf" srcId="{6A432935-45D6-3D47-BC73-19A4FEC182D4}" destId="{08D05F3C-BD2B-0844-84AE-AFD51FE9B0F0}" srcOrd="0" destOrd="0" presId="urn:microsoft.com/office/officeart/2005/8/layout/radial5"/>
    <dgm:cxn modelId="{08C4ACFA-A847-2846-B065-FF386CF0C29D}" srcId="{096E54C2-4146-8C43-B703-2D3069F5599E}" destId="{46B08DF5-6B12-EE46-AC20-B238ECBB2063}" srcOrd="1" destOrd="0" parTransId="{3B123C23-9A8C-F24B-9F9C-6F1A8A4ED0BB}" sibTransId="{C3F48E73-FC9A-794D-B4E6-7F9617FE2D28}"/>
    <dgm:cxn modelId="{2CD9BA7D-219F-154F-A0FB-FB757054A1CF}" type="presParOf" srcId="{E7D5EC15-1407-664A-AB1A-C0278EEBF580}" destId="{569D04E6-2AC1-FC42-91D2-29AFB025E4C9}" srcOrd="0" destOrd="0" presId="urn:microsoft.com/office/officeart/2005/8/layout/radial5"/>
    <dgm:cxn modelId="{E932D35B-86A0-2E48-A3D9-B79A46696F4F}" type="presParOf" srcId="{E7D5EC15-1407-664A-AB1A-C0278EEBF580}" destId="{E7EA376C-5A49-4442-AEDC-4FBBC7F41179}" srcOrd="1" destOrd="0" presId="urn:microsoft.com/office/officeart/2005/8/layout/radial5"/>
    <dgm:cxn modelId="{8645D84F-87D5-8E44-9778-8E3714BAEA8D}" type="presParOf" srcId="{E7EA376C-5A49-4442-AEDC-4FBBC7F41179}" destId="{6C25E1FC-8D4E-B043-A3C0-ABEF85556F30}" srcOrd="0" destOrd="0" presId="urn:microsoft.com/office/officeart/2005/8/layout/radial5"/>
    <dgm:cxn modelId="{B1112675-F94C-5348-8F2B-5DC100217750}" type="presParOf" srcId="{E7D5EC15-1407-664A-AB1A-C0278EEBF580}" destId="{507F5D37-AD0F-744C-8DFD-E01E18F0F930}" srcOrd="2" destOrd="0" presId="urn:microsoft.com/office/officeart/2005/8/layout/radial5"/>
    <dgm:cxn modelId="{DD72887E-F130-674B-89CB-3991723C8198}" type="presParOf" srcId="{E7D5EC15-1407-664A-AB1A-C0278EEBF580}" destId="{6DA01D4B-2722-3B40-B23C-880E88D4B2E2}" srcOrd="3" destOrd="0" presId="urn:microsoft.com/office/officeart/2005/8/layout/radial5"/>
    <dgm:cxn modelId="{1E08CAB6-3A9C-1642-8385-E5DB7856602A}" type="presParOf" srcId="{6DA01D4B-2722-3B40-B23C-880E88D4B2E2}" destId="{F163F760-CDBA-F047-829E-EB8244DC33D5}" srcOrd="0" destOrd="0" presId="urn:microsoft.com/office/officeart/2005/8/layout/radial5"/>
    <dgm:cxn modelId="{5440F008-5FB0-CD47-AF6E-DD91A5C5FBAE}" type="presParOf" srcId="{E7D5EC15-1407-664A-AB1A-C0278EEBF580}" destId="{154B928E-EC20-F847-AC58-F499DFC08F3A}" srcOrd="4" destOrd="0" presId="urn:microsoft.com/office/officeart/2005/8/layout/radial5"/>
    <dgm:cxn modelId="{DD1150D7-BDAD-0D48-ADD9-56823DFA11D6}" type="presParOf" srcId="{E7D5EC15-1407-664A-AB1A-C0278EEBF580}" destId="{72DB194F-86B4-1D43-81F9-8EA67270A41B}" srcOrd="5" destOrd="0" presId="urn:microsoft.com/office/officeart/2005/8/layout/radial5"/>
    <dgm:cxn modelId="{6B9F5CFE-851E-AC4D-B564-D89B50D421F4}" type="presParOf" srcId="{72DB194F-86B4-1D43-81F9-8EA67270A41B}" destId="{F1B15352-8540-8946-A9E8-7844FF14BF2E}" srcOrd="0" destOrd="0" presId="urn:microsoft.com/office/officeart/2005/8/layout/radial5"/>
    <dgm:cxn modelId="{8051DA81-E896-7949-8054-7AE710AB6D8C}" type="presParOf" srcId="{E7D5EC15-1407-664A-AB1A-C0278EEBF580}" destId="{AFE4763A-B082-004F-9A08-C8F08D989D2B}" srcOrd="6" destOrd="0" presId="urn:microsoft.com/office/officeart/2005/8/layout/radial5"/>
    <dgm:cxn modelId="{C3964AD8-D34D-FC4D-A314-EF91E740A530}" type="presParOf" srcId="{E7D5EC15-1407-664A-AB1A-C0278EEBF580}" destId="{C0D01C23-4086-BB46-9722-B27406D016AA}" srcOrd="7" destOrd="0" presId="urn:microsoft.com/office/officeart/2005/8/layout/radial5"/>
    <dgm:cxn modelId="{11EB2499-7691-044C-BD79-8ECD57D607C0}" type="presParOf" srcId="{C0D01C23-4086-BB46-9722-B27406D016AA}" destId="{F4CDF5B8-F531-4A43-B448-AF80943FED0D}" srcOrd="0" destOrd="0" presId="urn:microsoft.com/office/officeart/2005/8/layout/radial5"/>
    <dgm:cxn modelId="{D37D9D41-222C-7443-8ABC-CE99B201418C}" type="presParOf" srcId="{E7D5EC15-1407-664A-AB1A-C0278EEBF580}" destId="{08D05F3C-BD2B-0844-84AE-AFD51FE9B0F0}" srcOrd="8" destOrd="0" presId="urn:microsoft.com/office/officeart/2005/8/layout/radial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D04E6-2AC1-FC42-91D2-29AFB025E4C9}">
      <dsp:nvSpPr>
        <dsp:cNvPr id="0" name=""/>
        <dsp:cNvSpPr/>
      </dsp:nvSpPr>
      <dsp:spPr>
        <a:xfrm>
          <a:off x="3651294" y="1790744"/>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心潮减压</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（最大的心理健康数据平台）</a:t>
          </a:r>
          <a:endParaRPr lang="zh-CN" altLang="en-US" sz="1600" kern="1200" dirty="0">
            <a:latin typeface="STKaiti" charset="-122"/>
            <a:ea typeface="STKaiti" charset="-122"/>
            <a:cs typeface="STKaiti" charset="-122"/>
          </a:endParaRPr>
        </a:p>
      </dsp:txBody>
      <dsp:txXfrm>
        <a:off x="3838431" y="1977881"/>
        <a:ext cx="903574" cy="903574"/>
      </dsp:txXfrm>
    </dsp:sp>
    <dsp:sp modelId="{E7EA376C-5A49-4442-AEDC-4FBBC7F41179}">
      <dsp:nvSpPr>
        <dsp:cNvPr id="0" name=""/>
        <dsp:cNvSpPr/>
      </dsp:nvSpPr>
      <dsp:spPr>
        <a:xfrm rot="16200000">
          <a:off x="4155225" y="1326447"/>
          <a:ext cx="269986" cy="434468"/>
        </a:xfrm>
        <a:prstGeom prst="rightArrow">
          <a:avLst>
            <a:gd name="adj1" fmla="val 60000"/>
            <a:gd name="adj2" fmla="val 50000"/>
          </a:avLst>
        </a:prstGeom>
        <a:solidFill>
          <a:srgbClr val="015783">
            <a:alpha val="4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STKaiti" charset="-122"/>
            <a:ea typeface="STKaiti" charset="-122"/>
            <a:cs typeface="STKaiti" charset="-122"/>
          </a:endParaRPr>
        </a:p>
      </dsp:txBody>
      <dsp:txXfrm>
        <a:off x="4195723" y="1453839"/>
        <a:ext cx="188990" cy="260680"/>
      </dsp:txXfrm>
    </dsp:sp>
    <dsp:sp modelId="{507F5D37-AD0F-744C-8DFD-E01E18F0F930}">
      <dsp:nvSpPr>
        <dsp:cNvPr id="0" name=""/>
        <dsp:cNvSpPr/>
      </dsp:nvSpPr>
      <dsp:spPr>
        <a:xfrm>
          <a:off x="3651294" y="3487"/>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小睡眠</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（轻量化睡眠内容服务平台）</a:t>
          </a:r>
          <a:endParaRPr lang="zh-CN" altLang="en-US" sz="1600" kern="1200" dirty="0">
            <a:latin typeface="STKaiti" charset="-122"/>
            <a:ea typeface="STKaiti" charset="-122"/>
            <a:cs typeface="STKaiti" charset="-122"/>
          </a:endParaRPr>
        </a:p>
      </dsp:txBody>
      <dsp:txXfrm>
        <a:off x="3838431" y="190624"/>
        <a:ext cx="903574" cy="903574"/>
      </dsp:txXfrm>
    </dsp:sp>
    <dsp:sp modelId="{6DA01D4B-2722-3B40-B23C-880E88D4B2E2}">
      <dsp:nvSpPr>
        <dsp:cNvPr id="0" name=""/>
        <dsp:cNvSpPr/>
      </dsp:nvSpPr>
      <dsp:spPr>
        <a:xfrm>
          <a:off x="5041212" y="2212434"/>
          <a:ext cx="269986" cy="434468"/>
        </a:xfrm>
        <a:prstGeom prst="rightArrow">
          <a:avLst>
            <a:gd name="adj1" fmla="val 60000"/>
            <a:gd name="adj2" fmla="val 50000"/>
          </a:avLst>
        </a:prstGeom>
        <a:solidFill>
          <a:srgbClr val="015783">
            <a:alpha val="4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STKaiti" charset="-122"/>
            <a:ea typeface="STKaiti" charset="-122"/>
            <a:cs typeface="STKaiti" charset="-122"/>
          </a:endParaRPr>
        </a:p>
      </dsp:txBody>
      <dsp:txXfrm>
        <a:off x="5041212" y="2299328"/>
        <a:ext cx="188990" cy="260680"/>
      </dsp:txXfrm>
    </dsp:sp>
    <dsp:sp modelId="{154B928E-EC20-F847-AC58-F499DFC08F3A}">
      <dsp:nvSpPr>
        <dsp:cNvPr id="0" name=""/>
        <dsp:cNvSpPr/>
      </dsp:nvSpPr>
      <dsp:spPr>
        <a:xfrm>
          <a:off x="5438551" y="1790744"/>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心室</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（有调性的睡眠内容社区）</a:t>
          </a:r>
          <a:endParaRPr lang="zh-CN" altLang="en-US" sz="1600" kern="1200" dirty="0">
            <a:latin typeface="STKaiti" charset="-122"/>
            <a:ea typeface="STKaiti" charset="-122"/>
            <a:cs typeface="STKaiti" charset="-122"/>
          </a:endParaRPr>
        </a:p>
      </dsp:txBody>
      <dsp:txXfrm>
        <a:off x="5625688" y="1977881"/>
        <a:ext cx="903574" cy="903574"/>
      </dsp:txXfrm>
    </dsp:sp>
    <dsp:sp modelId="{72DB194F-86B4-1D43-81F9-8EA67270A41B}">
      <dsp:nvSpPr>
        <dsp:cNvPr id="0" name=""/>
        <dsp:cNvSpPr/>
      </dsp:nvSpPr>
      <dsp:spPr>
        <a:xfrm rot="5400000">
          <a:off x="4155225" y="3098422"/>
          <a:ext cx="269986" cy="434468"/>
        </a:xfrm>
        <a:prstGeom prst="rightArrow">
          <a:avLst>
            <a:gd name="adj1" fmla="val 60000"/>
            <a:gd name="adj2" fmla="val 50000"/>
          </a:avLst>
        </a:prstGeom>
        <a:solidFill>
          <a:srgbClr val="015783">
            <a:alpha val="4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STKaiti" charset="-122"/>
            <a:ea typeface="STKaiti" charset="-122"/>
            <a:cs typeface="STKaiti" charset="-122"/>
          </a:endParaRPr>
        </a:p>
      </dsp:txBody>
      <dsp:txXfrm>
        <a:off x="4195723" y="3144818"/>
        <a:ext cx="188990" cy="260680"/>
      </dsp:txXfrm>
    </dsp:sp>
    <dsp:sp modelId="{AFE4763A-B082-004F-9A08-C8F08D989D2B}">
      <dsp:nvSpPr>
        <dsp:cNvPr id="0" name=""/>
        <dsp:cNvSpPr/>
      </dsp:nvSpPr>
      <dsp:spPr>
        <a:xfrm>
          <a:off x="3651294" y="3578002"/>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小冥想</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（主打提升专注度压力缓解）</a:t>
          </a:r>
          <a:endParaRPr lang="zh-CN" altLang="en-US" sz="1600" kern="1200" dirty="0">
            <a:latin typeface="STKaiti" charset="-122"/>
            <a:ea typeface="STKaiti" charset="-122"/>
            <a:cs typeface="STKaiti" charset="-122"/>
          </a:endParaRPr>
        </a:p>
      </dsp:txBody>
      <dsp:txXfrm>
        <a:off x="3838431" y="3765139"/>
        <a:ext cx="903574" cy="903574"/>
      </dsp:txXfrm>
    </dsp:sp>
    <dsp:sp modelId="{C0D01C23-4086-BB46-9722-B27406D016AA}">
      <dsp:nvSpPr>
        <dsp:cNvPr id="0" name=""/>
        <dsp:cNvSpPr/>
      </dsp:nvSpPr>
      <dsp:spPr>
        <a:xfrm rot="10800000">
          <a:off x="3269237" y="2212434"/>
          <a:ext cx="269986" cy="434468"/>
        </a:xfrm>
        <a:prstGeom prst="rightArrow">
          <a:avLst>
            <a:gd name="adj1" fmla="val 60000"/>
            <a:gd name="adj2" fmla="val 50000"/>
          </a:avLst>
        </a:prstGeom>
        <a:solidFill>
          <a:srgbClr val="015783">
            <a:alpha val="4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latin typeface="STKaiti" charset="-122"/>
            <a:ea typeface="STKaiti" charset="-122"/>
            <a:cs typeface="STKaiti" charset="-122"/>
          </a:endParaRPr>
        </a:p>
      </dsp:txBody>
      <dsp:txXfrm rot="10800000">
        <a:off x="3350233" y="2299328"/>
        <a:ext cx="188990" cy="260680"/>
      </dsp:txXfrm>
    </dsp:sp>
    <dsp:sp modelId="{08D05F3C-BD2B-0844-84AE-AFD51FE9B0F0}">
      <dsp:nvSpPr>
        <dsp:cNvPr id="0" name=""/>
        <dsp:cNvSpPr/>
      </dsp:nvSpPr>
      <dsp:spPr>
        <a:xfrm>
          <a:off x="1864036" y="1790744"/>
          <a:ext cx="1277848" cy="1277848"/>
        </a:xfrm>
        <a:prstGeom prst="ellipse">
          <a:avLst/>
        </a:prstGeom>
        <a:solidFill>
          <a:schemeClr val="tx2">
            <a:alpha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STKaiti" charset="-122"/>
              <a:ea typeface="STKaiti" charset="-122"/>
              <a:cs typeface="STKaiti" charset="-122"/>
            </a:rPr>
            <a:t>小测评</a:t>
          </a:r>
          <a:endParaRPr lang="en-US" altLang="zh-CN" sz="1600" kern="1200" dirty="0">
            <a:latin typeface="STKaiti" charset="-122"/>
            <a:ea typeface="STKaiti" charset="-122"/>
            <a:cs typeface="STKaiti" charset="-122"/>
          </a:endParaRPr>
        </a:p>
        <a:p>
          <a:pPr marL="0" lvl="0" indent="0" algn="ctr" defTabSz="711200">
            <a:lnSpc>
              <a:spcPct val="90000"/>
            </a:lnSpc>
            <a:spcBef>
              <a:spcPct val="0"/>
            </a:spcBef>
            <a:spcAft>
              <a:spcPct val="35000"/>
            </a:spcAft>
            <a:buNone/>
          </a:pPr>
          <a:r>
            <a:rPr lang="zh-CN" altLang="en-US" sz="1100" kern="1200" dirty="0">
              <a:latin typeface="STKaiti" charset="-122"/>
              <a:ea typeface="STKaiti" charset="-122"/>
              <a:cs typeface="STKaiti" charset="-122"/>
            </a:rPr>
            <a:t>（娱乐化心理健康测评服务）</a:t>
          </a:r>
          <a:endParaRPr lang="zh-CN" altLang="en-US" sz="1600" kern="1200" dirty="0">
            <a:latin typeface="STKaiti" charset="-122"/>
            <a:ea typeface="STKaiti" charset="-122"/>
            <a:cs typeface="STKaiti" charset="-122"/>
          </a:endParaRPr>
        </a:p>
      </dsp:txBody>
      <dsp:txXfrm>
        <a:off x="2051173" y="1977881"/>
        <a:ext cx="903574" cy="903574"/>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201AB2A5-6709-E043-8F29-2049C8A34361}" type="datetimeFigureOut">
              <a:rPr kumimoji="1" lang="zh-CN" altLang="en-US" smtClean="0"/>
              <a:t>2018/10/14</a:t>
            </a:fld>
            <a:endParaRPr kumimoji="1" lang="zh-CN" altLang="en-US"/>
          </a:p>
        </p:txBody>
      </p:sp>
      <p:sp>
        <p:nvSpPr>
          <p:cNvPr id="4" name="页脚占位符 3"/>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54450" y="9440863"/>
            <a:ext cx="2949575" cy="498475"/>
          </a:xfrm>
          <a:prstGeom prst="rect">
            <a:avLst/>
          </a:prstGeom>
        </p:spPr>
        <p:txBody>
          <a:bodyPr vert="horz" lIns="91440" tIns="45720" rIns="91440" bIns="45720" rtlCol="0" anchor="b"/>
          <a:lstStyle>
            <a:lvl1pPr algn="r">
              <a:defRPr sz="1200"/>
            </a:lvl1pPr>
          </a:lstStyle>
          <a:p>
            <a:fld id="{3E72BB60-5505-AC4F-89F6-488C1636CDE4}" type="slidenum">
              <a:rPr kumimoji="1" lang="zh-CN" altLang="en-US" smtClean="0"/>
              <a:t>‹#›</a:t>
            </a:fld>
            <a:endParaRPr kumimoji="1" lang="zh-CN"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AA052EC7-0713-4225-9256-1E184E955F43}" type="datetimeFigureOut">
              <a:rPr lang="zh-CN" altLang="en-US" smtClean="0"/>
              <a:t>2018/10/14</a:t>
            </a:fld>
            <a:endParaRPr lang="zh-CN" altLang="en-US"/>
          </a:p>
        </p:txBody>
      </p:sp>
      <p:sp>
        <p:nvSpPr>
          <p:cNvPr id="4" name="幻灯片图像占位符 3"/>
          <p:cNvSpPr>
            <a:spLocks noGrp="1" noRot="1" noChangeAspect="1"/>
          </p:cNvSpPr>
          <p:nvPr>
            <p:ph type="sldImg" idx="2"/>
          </p:nvPr>
        </p:nvSpPr>
        <p:spPr>
          <a:xfrm>
            <a:off x="979488" y="1243013"/>
            <a:ext cx="4846637" cy="33543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1038" y="4783138"/>
            <a:ext cx="5443537" cy="391318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450" y="9440863"/>
            <a:ext cx="2949575" cy="498475"/>
          </a:xfrm>
          <a:prstGeom prst="rect">
            <a:avLst/>
          </a:prstGeom>
        </p:spPr>
        <p:txBody>
          <a:bodyPr vert="horz" lIns="91440" tIns="45720" rIns="91440" bIns="45720" rtlCol="0" anchor="b"/>
          <a:lstStyle>
            <a:lvl1pPr algn="r">
              <a:defRPr sz="1200"/>
            </a:lvl1pPr>
          </a:lstStyle>
          <a:p>
            <a:fld id="{5C7CBB3E-A71B-447C-BCA7-CC3E93E7B17D}" type="slidenum">
              <a:rPr lang="zh-CN" altLang="en-US" smtClean="0"/>
              <a:t>‹#›</a:t>
            </a:fld>
            <a:endParaRPr lang="zh-CN" altLang="en-US"/>
          </a:p>
        </p:txBody>
      </p:sp>
    </p:spTree>
    <p:extLst>
      <p:ext uri="{BB962C8B-B14F-4D97-AF65-F5344CB8AC3E}">
        <p14:creationId xmlns:p14="http://schemas.microsoft.com/office/powerpoint/2010/main" val="2372573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1</a:t>
            </a:fld>
            <a:endParaRPr lang="zh-CN" altLang="en-US"/>
          </a:p>
        </p:txBody>
      </p:sp>
    </p:spTree>
    <p:extLst>
      <p:ext uri="{BB962C8B-B14F-4D97-AF65-F5344CB8AC3E}">
        <p14:creationId xmlns:p14="http://schemas.microsoft.com/office/powerpoint/2010/main" val="269481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在运营人员只有</a:t>
            </a:r>
            <a:r>
              <a:rPr kumimoji="1" lang="en-US" altLang="zh-CN" dirty="0"/>
              <a:t>2</a:t>
            </a:r>
            <a:r>
              <a:rPr kumimoji="1" lang="zh-CN" altLang="en-US" dirty="0"/>
              <a:t>人的情况下，每个月有</a:t>
            </a:r>
            <a:r>
              <a:rPr kumimoji="1" lang="en-US" altLang="zh-CN" dirty="0"/>
              <a:t>300</a:t>
            </a:r>
            <a:r>
              <a:rPr kumimoji="1" lang="zh-CN" altLang="en-US" dirty="0"/>
              <a:t>万的新增，其实是做的不错的。但是另一方面说明，在公司高速发展期，</a:t>
            </a:r>
            <a:r>
              <a:rPr kumimoji="1" lang="en-US" altLang="zh-CN" dirty="0"/>
              <a:t>CEO</a:t>
            </a:r>
            <a:r>
              <a:rPr kumimoji="1" lang="zh-CN" altLang="en-US" dirty="0"/>
              <a:t>对运营这块</a:t>
            </a:r>
          </a:p>
        </p:txBody>
      </p:sp>
      <p:sp>
        <p:nvSpPr>
          <p:cNvPr id="4" name="灯片编号占位符 3"/>
          <p:cNvSpPr>
            <a:spLocks noGrp="1"/>
          </p:cNvSpPr>
          <p:nvPr>
            <p:ph type="sldNum" sz="quarter" idx="10"/>
          </p:nvPr>
        </p:nvSpPr>
        <p:spPr/>
        <p:txBody>
          <a:bodyPr/>
          <a:lstStyle/>
          <a:p>
            <a:fld id="{5C7CBB3E-A71B-447C-BCA7-CC3E93E7B17D}" type="slidenum">
              <a:rPr lang="zh-CN" altLang="en-US" smtClean="0"/>
              <a:t>23</a:t>
            </a:fld>
            <a:endParaRPr lang="zh-CN" altLang="en-US"/>
          </a:p>
        </p:txBody>
      </p:sp>
    </p:spTree>
    <p:extLst>
      <p:ext uri="{BB962C8B-B14F-4D97-AF65-F5344CB8AC3E}">
        <p14:creationId xmlns:p14="http://schemas.microsoft.com/office/powerpoint/2010/main" val="2498818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在运营人员只有</a:t>
            </a:r>
            <a:r>
              <a:rPr kumimoji="1" lang="en-US" altLang="zh-CN" dirty="0"/>
              <a:t>2</a:t>
            </a:r>
            <a:r>
              <a:rPr kumimoji="1" lang="zh-CN" altLang="en-US" dirty="0"/>
              <a:t>人的情况下，每个月有</a:t>
            </a:r>
            <a:r>
              <a:rPr kumimoji="1" lang="en-US" altLang="zh-CN" dirty="0"/>
              <a:t>300</a:t>
            </a:r>
            <a:r>
              <a:rPr kumimoji="1" lang="zh-CN" altLang="en-US" dirty="0"/>
              <a:t>万的新增，其实是做的不错的。但是另一方面说明，在公司高速发展期，</a:t>
            </a:r>
            <a:r>
              <a:rPr kumimoji="1" lang="en-US" altLang="zh-CN" dirty="0"/>
              <a:t>CEO</a:t>
            </a:r>
            <a:r>
              <a:rPr kumimoji="1" lang="zh-CN" altLang="en-US" dirty="0"/>
              <a:t>对运营这块</a:t>
            </a:r>
          </a:p>
        </p:txBody>
      </p:sp>
      <p:sp>
        <p:nvSpPr>
          <p:cNvPr id="4" name="灯片编号占位符 3"/>
          <p:cNvSpPr>
            <a:spLocks noGrp="1"/>
          </p:cNvSpPr>
          <p:nvPr>
            <p:ph type="sldNum" sz="quarter" idx="10"/>
          </p:nvPr>
        </p:nvSpPr>
        <p:spPr/>
        <p:txBody>
          <a:bodyPr/>
          <a:lstStyle/>
          <a:p>
            <a:fld id="{5C7CBB3E-A71B-447C-BCA7-CC3E93E7B17D}" type="slidenum">
              <a:rPr lang="zh-CN" altLang="en-US" smtClean="0"/>
              <a:t>24</a:t>
            </a:fld>
            <a:endParaRPr lang="zh-CN" altLang="en-US"/>
          </a:p>
        </p:txBody>
      </p:sp>
    </p:spTree>
    <p:extLst>
      <p:ext uri="{BB962C8B-B14F-4D97-AF65-F5344CB8AC3E}">
        <p14:creationId xmlns:p14="http://schemas.microsoft.com/office/powerpoint/2010/main" val="914795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26</a:t>
            </a:fld>
            <a:endParaRPr lang="zh-CN" altLang="en-US"/>
          </a:p>
        </p:txBody>
      </p:sp>
    </p:spTree>
    <p:extLst>
      <p:ext uri="{BB962C8B-B14F-4D97-AF65-F5344CB8AC3E}">
        <p14:creationId xmlns:p14="http://schemas.microsoft.com/office/powerpoint/2010/main" val="22453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27</a:t>
            </a:fld>
            <a:endParaRPr lang="zh-CN" altLang="en-US"/>
          </a:p>
        </p:txBody>
      </p:sp>
    </p:spTree>
    <p:extLst>
      <p:ext uri="{BB962C8B-B14F-4D97-AF65-F5344CB8AC3E}">
        <p14:creationId xmlns:p14="http://schemas.microsoft.com/office/powerpoint/2010/main" val="2146695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28</a:t>
            </a:fld>
            <a:endParaRPr lang="zh-CN" altLang="en-US"/>
          </a:p>
        </p:txBody>
      </p:sp>
    </p:spTree>
    <p:extLst>
      <p:ext uri="{BB962C8B-B14F-4D97-AF65-F5344CB8AC3E}">
        <p14:creationId xmlns:p14="http://schemas.microsoft.com/office/powerpoint/2010/main" val="2249482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32</a:t>
            </a:fld>
            <a:endParaRPr lang="zh-CN" altLang="en-US"/>
          </a:p>
        </p:txBody>
      </p:sp>
    </p:spTree>
    <p:extLst>
      <p:ext uri="{BB962C8B-B14F-4D97-AF65-F5344CB8AC3E}">
        <p14:creationId xmlns:p14="http://schemas.microsoft.com/office/powerpoint/2010/main" val="3555494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36</a:t>
            </a:fld>
            <a:endParaRPr lang="zh-CN" altLang="en-US"/>
          </a:p>
        </p:txBody>
      </p:sp>
    </p:spTree>
    <p:extLst>
      <p:ext uri="{BB962C8B-B14F-4D97-AF65-F5344CB8AC3E}">
        <p14:creationId xmlns:p14="http://schemas.microsoft.com/office/powerpoint/2010/main" val="1277674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39</a:t>
            </a:fld>
            <a:endParaRPr lang="zh-CN" altLang="en-US"/>
          </a:p>
        </p:txBody>
      </p:sp>
    </p:spTree>
    <p:extLst>
      <p:ext uri="{BB962C8B-B14F-4D97-AF65-F5344CB8AC3E}">
        <p14:creationId xmlns:p14="http://schemas.microsoft.com/office/powerpoint/2010/main" val="396606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40</a:t>
            </a:fld>
            <a:endParaRPr lang="zh-CN" altLang="en-US"/>
          </a:p>
        </p:txBody>
      </p:sp>
    </p:spTree>
    <p:extLst>
      <p:ext uri="{BB962C8B-B14F-4D97-AF65-F5344CB8AC3E}">
        <p14:creationId xmlns:p14="http://schemas.microsoft.com/office/powerpoint/2010/main" val="636408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43</a:t>
            </a:fld>
            <a:endParaRPr lang="zh-CN" altLang="en-US"/>
          </a:p>
        </p:txBody>
      </p:sp>
    </p:spTree>
    <p:extLst>
      <p:ext uri="{BB962C8B-B14F-4D97-AF65-F5344CB8AC3E}">
        <p14:creationId xmlns:p14="http://schemas.microsoft.com/office/powerpoint/2010/main" val="146799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2</a:t>
            </a:fld>
            <a:endParaRPr lang="zh-CN" altLang="en-US"/>
          </a:p>
        </p:txBody>
      </p:sp>
    </p:spTree>
    <p:extLst>
      <p:ext uri="{BB962C8B-B14F-4D97-AF65-F5344CB8AC3E}">
        <p14:creationId xmlns:p14="http://schemas.microsoft.com/office/powerpoint/2010/main" val="386377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46</a:t>
            </a:fld>
            <a:endParaRPr lang="zh-CN" altLang="en-US"/>
          </a:p>
        </p:txBody>
      </p:sp>
    </p:spTree>
    <p:extLst>
      <p:ext uri="{BB962C8B-B14F-4D97-AF65-F5344CB8AC3E}">
        <p14:creationId xmlns:p14="http://schemas.microsoft.com/office/powerpoint/2010/main" val="675931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47</a:t>
            </a:fld>
            <a:endParaRPr lang="zh-CN" altLang="en-US"/>
          </a:p>
        </p:txBody>
      </p:sp>
    </p:spTree>
    <p:extLst>
      <p:ext uri="{BB962C8B-B14F-4D97-AF65-F5344CB8AC3E}">
        <p14:creationId xmlns:p14="http://schemas.microsoft.com/office/powerpoint/2010/main" val="94697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3</a:t>
            </a:fld>
            <a:endParaRPr lang="zh-CN" altLang="en-US"/>
          </a:p>
        </p:txBody>
      </p:sp>
    </p:spTree>
    <p:extLst>
      <p:ext uri="{BB962C8B-B14F-4D97-AF65-F5344CB8AC3E}">
        <p14:creationId xmlns:p14="http://schemas.microsoft.com/office/powerpoint/2010/main" val="678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4</a:t>
            </a:fld>
            <a:endParaRPr lang="zh-CN" altLang="en-US"/>
          </a:p>
        </p:txBody>
      </p:sp>
    </p:spTree>
    <p:extLst>
      <p:ext uri="{BB962C8B-B14F-4D97-AF65-F5344CB8AC3E}">
        <p14:creationId xmlns:p14="http://schemas.microsoft.com/office/powerpoint/2010/main" val="285785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6</a:t>
            </a:fld>
            <a:endParaRPr lang="zh-CN" altLang="en-US"/>
          </a:p>
        </p:txBody>
      </p:sp>
    </p:spTree>
    <p:extLst>
      <p:ext uri="{BB962C8B-B14F-4D97-AF65-F5344CB8AC3E}">
        <p14:creationId xmlns:p14="http://schemas.microsoft.com/office/powerpoint/2010/main" val="186841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在运营人员只有</a:t>
            </a:r>
            <a:r>
              <a:rPr kumimoji="1" lang="en-US" altLang="zh-CN" dirty="0"/>
              <a:t>2</a:t>
            </a:r>
            <a:r>
              <a:rPr kumimoji="1" lang="zh-CN" altLang="en-US" dirty="0"/>
              <a:t>人的情况下，每个月有</a:t>
            </a:r>
            <a:r>
              <a:rPr kumimoji="1" lang="en-US" altLang="zh-CN" dirty="0"/>
              <a:t>300</a:t>
            </a:r>
            <a:r>
              <a:rPr kumimoji="1" lang="zh-CN" altLang="en-US" dirty="0"/>
              <a:t>万的新增，其实是做的不错的。但是另一方面说明，在公司高速发展期，</a:t>
            </a:r>
            <a:r>
              <a:rPr kumimoji="1" lang="en-US" altLang="zh-CN" dirty="0"/>
              <a:t>CEO</a:t>
            </a:r>
            <a:r>
              <a:rPr kumimoji="1" lang="zh-CN" altLang="en-US" dirty="0"/>
              <a:t>对运营这块</a:t>
            </a:r>
          </a:p>
        </p:txBody>
      </p:sp>
      <p:sp>
        <p:nvSpPr>
          <p:cNvPr id="4" name="灯片编号占位符 3"/>
          <p:cNvSpPr>
            <a:spLocks noGrp="1"/>
          </p:cNvSpPr>
          <p:nvPr>
            <p:ph type="sldNum" sz="quarter" idx="10"/>
          </p:nvPr>
        </p:nvSpPr>
        <p:spPr/>
        <p:txBody>
          <a:bodyPr/>
          <a:lstStyle/>
          <a:p>
            <a:fld id="{5C7CBB3E-A71B-447C-BCA7-CC3E93E7B17D}" type="slidenum">
              <a:rPr lang="zh-CN" altLang="en-US" smtClean="0"/>
              <a:t>10</a:t>
            </a:fld>
            <a:endParaRPr lang="zh-CN" altLang="en-US"/>
          </a:p>
        </p:txBody>
      </p:sp>
    </p:spTree>
    <p:extLst>
      <p:ext uri="{BB962C8B-B14F-4D97-AF65-F5344CB8AC3E}">
        <p14:creationId xmlns:p14="http://schemas.microsoft.com/office/powerpoint/2010/main" val="400490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15</a:t>
            </a:fld>
            <a:endParaRPr lang="zh-CN" altLang="en-US"/>
          </a:p>
        </p:txBody>
      </p:sp>
    </p:spTree>
    <p:extLst>
      <p:ext uri="{BB962C8B-B14F-4D97-AF65-F5344CB8AC3E}">
        <p14:creationId xmlns:p14="http://schemas.microsoft.com/office/powerpoint/2010/main" val="228430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10"/>
          </p:nvPr>
        </p:nvSpPr>
        <p:spPr/>
        <p:txBody>
          <a:bodyPr/>
          <a:lstStyle/>
          <a:p>
            <a:fld id="{5C7CBB3E-A71B-447C-BCA7-CC3E93E7B17D}" type="slidenum">
              <a:rPr lang="zh-CN" altLang="en-US" smtClean="0"/>
              <a:t>17</a:t>
            </a:fld>
            <a:endParaRPr lang="zh-CN" altLang="en-US"/>
          </a:p>
        </p:txBody>
      </p:sp>
    </p:spTree>
    <p:extLst>
      <p:ext uri="{BB962C8B-B14F-4D97-AF65-F5344CB8AC3E}">
        <p14:creationId xmlns:p14="http://schemas.microsoft.com/office/powerpoint/2010/main" val="4282041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5C7CBB3E-A71B-447C-BCA7-CC3E93E7B17D}" type="slidenum">
              <a:rPr lang="zh-CN" altLang="en-US" smtClean="0"/>
              <a:t>20</a:t>
            </a:fld>
            <a:endParaRPr lang="zh-CN" altLang="en-US"/>
          </a:p>
        </p:txBody>
      </p:sp>
    </p:spTree>
    <p:extLst>
      <p:ext uri="{BB962C8B-B14F-4D97-AF65-F5344CB8AC3E}">
        <p14:creationId xmlns:p14="http://schemas.microsoft.com/office/powerpoint/2010/main" val="1955615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sp>
        <p:nvSpPr>
          <p:cNvPr id="14" name="文本占位符 2"/>
          <p:cNvSpPr>
            <a:spLocks noGrp="1"/>
          </p:cNvSpPr>
          <p:nvPr>
            <p:ph type="body" idx="10"/>
          </p:nvPr>
        </p:nvSpPr>
        <p:spPr>
          <a:xfrm>
            <a:off x="4017433" y="4653137"/>
            <a:ext cx="4680000" cy="360040"/>
          </a:xfrm>
        </p:spPr>
        <p:txBody>
          <a:bodyPr anchor="ctr"/>
          <a:lstStyle>
            <a:lvl1pPr marL="0" indent="0" algn="ctr">
              <a:buNone/>
              <a:defRPr sz="1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5" name="内容占位符 16"/>
          <p:cNvSpPr>
            <a:spLocks noGrp="1"/>
          </p:cNvSpPr>
          <p:nvPr>
            <p:ph sz="quarter" idx="16"/>
          </p:nvPr>
        </p:nvSpPr>
        <p:spPr>
          <a:xfrm>
            <a:off x="4017433" y="2204864"/>
            <a:ext cx="4680000" cy="144003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1"/>
          <p:cNvSpPr>
            <a:spLocks noGrp="1"/>
          </p:cNvSpPr>
          <p:nvPr>
            <p:ph type="ctrTitle"/>
          </p:nvPr>
        </p:nvSpPr>
        <p:spPr>
          <a:xfrm>
            <a:off x="4017433" y="4005064"/>
            <a:ext cx="4680000" cy="360000"/>
          </a:xfrm>
        </p:spPr>
        <p:txBody>
          <a:bodyPr anchor="ctr"/>
          <a:lstStyle>
            <a:lvl1pPr algn="ctr">
              <a:defRPr sz="2000"/>
            </a:lvl1pPr>
          </a:lstStyle>
          <a:p>
            <a:r>
              <a:rPr lang="zh-CN" altLang="en-US"/>
              <a:t>单击此处编辑母版标题样式</a:t>
            </a:r>
            <a:endParaRPr lang="zh-CN" altLang="en-US" dirty="0"/>
          </a:p>
        </p:txBody>
      </p:sp>
      <p:sp>
        <p:nvSpPr>
          <p:cNvPr id="2" name="矩形 1"/>
          <p:cNvSpPr/>
          <p:nvPr userDrawn="1"/>
        </p:nvSpPr>
        <p:spPr>
          <a:xfrm>
            <a:off x="-5544" y="0"/>
            <a:ext cx="2732400" cy="6858000"/>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273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带标题1/4">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12"/>
          </p:nvPr>
        </p:nvSpPr>
        <p:spPr>
          <a:xfrm>
            <a:off x="5264120" y="1235078"/>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文本占位符 21"/>
          <p:cNvSpPr>
            <a:spLocks noGrp="1"/>
          </p:cNvSpPr>
          <p:nvPr>
            <p:ph type="body" sz="quarter" idx="13"/>
          </p:nvPr>
        </p:nvSpPr>
        <p:spPr>
          <a:xfrm>
            <a:off x="5264120" y="3789363"/>
            <a:ext cx="3978000"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5" name="内容占位符 26"/>
          <p:cNvSpPr>
            <a:spLocks noGrp="1"/>
          </p:cNvSpPr>
          <p:nvPr>
            <p:ph sz="quarter" idx="14"/>
          </p:nvPr>
        </p:nvSpPr>
        <p:spPr>
          <a:xfrm>
            <a:off x="5264120" y="1710953"/>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6" name="内容占位符 29"/>
          <p:cNvSpPr>
            <a:spLocks noGrp="1"/>
          </p:cNvSpPr>
          <p:nvPr>
            <p:ph sz="quarter" idx="15"/>
          </p:nvPr>
        </p:nvSpPr>
        <p:spPr>
          <a:xfrm>
            <a:off x="5264120" y="4206504"/>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7" name="文本占位符 32"/>
          <p:cNvSpPr>
            <a:spLocks noGrp="1"/>
          </p:cNvSpPr>
          <p:nvPr>
            <p:ph type="body" sz="quarter" idx="17"/>
          </p:nvPr>
        </p:nvSpPr>
        <p:spPr>
          <a:xfrm>
            <a:off x="5264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8" name="文本占位符 32"/>
          <p:cNvSpPr>
            <a:spLocks noGrp="1"/>
          </p:cNvSpPr>
          <p:nvPr>
            <p:ph type="body" sz="quarter" idx="18"/>
          </p:nvPr>
        </p:nvSpPr>
        <p:spPr>
          <a:xfrm>
            <a:off x="5264120" y="3600002"/>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文本占位符 18"/>
          <p:cNvSpPr>
            <a:spLocks noGrp="1"/>
          </p:cNvSpPr>
          <p:nvPr>
            <p:ph type="body" sz="quarter" idx="21"/>
          </p:nvPr>
        </p:nvSpPr>
        <p:spPr>
          <a:xfrm>
            <a:off x="662120" y="1238799"/>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0" name="文本占位符 21"/>
          <p:cNvSpPr>
            <a:spLocks noGrp="1"/>
          </p:cNvSpPr>
          <p:nvPr>
            <p:ph type="body" sz="quarter" idx="22"/>
          </p:nvPr>
        </p:nvSpPr>
        <p:spPr>
          <a:xfrm>
            <a:off x="662120" y="3789363"/>
            <a:ext cx="3978000"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11" name="内容占位符 26"/>
          <p:cNvSpPr>
            <a:spLocks noGrp="1"/>
          </p:cNvSpPr>
          <p:nvPr>
            <p:ph sz="quarter" idx="23"/>
          </p:nvPr>
        </p:nvSpPr>
        <p:spPr>
          <a:xfrm>
            <a:off x="662120" y="1714674"/>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12" name="内容占位符 29"/>
          <p:cNvSpPr>
            <a:spLocks noGrp="1"/>
          </p:cNvSpPr>
          <p:nvPr>
            <p:ph sz="quarter" idx="24"/>
          </p:nvPr>
        </p:nvSpPr>
        <p:spPr>
          <a:xfrm>
            <a:off x="662120" y="4210225"/>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13" name="文本占位符 32"/>
          <p:cNvSpPr>
            <a:spLocks noGrp="1"/>
          </p:cNvSpPr>
          <p:nvPr>
            <p:ph type="body" sz="quarter" idx="25"/>
          </p:nvPr>
        </p:nvSpPr>
        <p:spPr>
          <a:xfrm>
            <a:off x="662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4" name="文本占位符 32"/>
          <p:cNvSpPr>
            <a:spLocks noGrp="1"/>
          </p:cNvSpPr>
          <p:nvPr>
            <p:ph type="body" sz="quarter" idx="26"/>
          </p:nvPr>
        </p:nvSpPr>
        <p:spPr>
          <a:xfrm>
            <a:off x="662120" y="3600002"/>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5" name="内容占位符 4"/>
          <p:cNvSpPr>
            <a:spLocks noGrp="1"/>
          </p:cNvSpPr>
          <p:nvPr>
            <p:ph sz="quarter" idx="29"/>
          </p:nvPr>
        </p:nvSpPr>
        <p:spPr>
          <a:xfrm>
            <a:off x="662120"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6" name="内容占位符 4"/>
          <p:cNvSpPr>
            <a:spLocks noGrp="1"/>
          </p:cNvSpPr>
          <p:nvPr>
            <p:ph sz="quarter" idx="30"/>
          </p:nvPr>
        </p:nvSpPr>
        <p:spPr>
          <a:xfrm>
            <a:off x="5272153"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7" name="内容占位符 4"/>
          <p:cNvSpPr>
            <a:spLocks noGrp="1"/>
          </p:cNvSpPr>
          <p:nvPr>
            <p:ph sz="quarter" idx="33"/>
          </p:nvPr>
        </p:nvSpPr>
        <p:spPr>
          <a:xfrm>
            <a:off x="662120" y="4091098"/>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8" name="内容占位符 4"/>
          <p:cNvSpPr>
            <a:spLocks noGrp="1"/>
          </p:cNvSpPr>
          <p:nvPr>
            <p:ph sz="quarter" idx="34"/>
          </p:nvPr>
        </p:nvSpPr>
        <p:spPr>
          <a:xfrm>
            <a:off x="5272153" y="4091098"/>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9" name="剪贴画占位符 4"/>
          <p:cNvSpPr>
            <a:spLocks noGrp="1"/>
          </p:cNvSpPr>
          <p:nvPr>
            <p:ph type="clipArt" sz="quarter" idx="35"/>
          </p:nvPr>
        </p:nvSpPr>
        <p:spPr>
          <a:xfrm>
            <a:off x="662120" y="1556791"/>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0" name="剪贴画占位符 4"/>
          <p:cNvSpPr>
            <a:spLocks noGrp="1"/>
          </p:cNvSpPr>
          <p:nvPr>
            <p:ph type="clipArt" sz="quarter" idx="36"/>
          </p:nvPr>
        </p:nvSpPr>
        <p:spPr>
          <a:xfrm>
            <a:off x="662120" y="4058245"/>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1" name="剪贴画占位符 4"/>
          <p:cNvSpPr>
            <a:spLocks noGrp="1"/>
          </p:cNvSpPr>
          <p:nvPr>
            <p:ph type="clipArt" sz="quarter" idx="37"/>
          </p:nvPr>
        </p:nvSpPr>
        <p:spPr>
          <a:xfrm>
            <a:off x="5264120" y="1556792"/>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2" name="剪贴画占位符 4"/>
          <p:cNvSpPr>
            <a:spLocks noGrp="1"/>
          </p:cNvSpPr>
          <p:nvPr>
            <p:ph type="clipArt" sz="quarter" idx="38"/>
          </p:nvPr>
        </p:nvSpPr>
        <p:spPr>
          <a:xfrm>
            <a:off x="5264120" y="4058246"/>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2307369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带标题1/6">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12"/>
          </p:nvPr>
        </p:nvSpPr>
        <p:spPr>
          <a:xfrm>
            <a:off x="3625094" y="1238799"/>
            <a:ext cx="2654055"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文本占位符 21"/>
          <p:cNvSpPr>
            <a:spLocks noGrp="1"/>
          </p:cNvSpPr>
          <p:nvPr>
            <p:ph type="body" sz="quarter" idx="13"/>
          </p:nvPr>
        </p:nvSpPr>
        <p:spPr>
          <a:xfrm>
            <a:off x="3625094" y="3793087"/>
            <a:ext cx="2654055"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5" name="内容占位符 26"/>
          <p:cNvSpPr>
            <a:spLocks noGrp="1"/>
          </p:cNvSpPr>
          <p:nvPr>
            <p:ph sz="quarter" idx="14"/>
          </p:nvPr>
        </p:nvSpPr>
        <p:spPr>
          <a:xfrm>
            <a:off x="3625094" y="1714674"/>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6" name="内容占位符 29"/>
          <p:cNvSpPr>
            <a:spLocks noGrp="1"/>
          </p:cNvSpPr>
          <p:nvPr>
            <p:ph sz="quarter" idx="15"/>
          </p:nvPr>
        </p:nvSpPr>
        <p:spPr>
          <a:xfrm>
            <a:off x="3625094" y="4210225"/>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7" name="文本占位符 32"/>
          <p:cNvSpPr>
            <a:spLocks noGrp="1"/>
          </p:cNvSpPr>
          <p:nvPr>
            <p:ph type="body" sz="quarter" idx="17"/>
          </p:nvPr>
        </p:nvSpPr>
        <p:spPr>
          <a:xfrm>
            <a:off x="3625094" y="6120003"/>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8" name="文本占位符 32"/>
          <p:cNvSpPr>
            <a:spLocks noGrp="1"/>
          </p:cNvSpPr>
          <p:nvPr>
            <p:ph type="body" sz="quarter" idx="18"/>
          </p:nvPr>
        </p:nvSpPr>
        <p:spPr>
          <a:xfrm>
            <a:off x="3625094" y="3600002"/>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文本占位符 18"/>
          <p:cNvSpPr>
            <a:spLocks noGrp="1"/>
          </p:cNvSpPr>
          <p:nvPr>
            <p:ph type="body" sz="quarter" idx="21"/>
          </p:nvPr>
        </p:nvSpPr>
        <p:spPr>
          <a:xfrm>
            <a:off x="662121" y="1238799"/>
            <a:ext cx="2654055"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0" name="文本占位符 21"/>
          <p:cNvSpPr>
            <a:spLocks noGrp="1"/>
          </p:cNvSpPr>
          <p:nvPr>
            <p:ph type="body" sz="quarter" idx="22"/>
          </p:nvPr>
        </p:nvSpPr>
        <p:spPr>
          <a:xfrm>
            <a:off x="662121" y="3793087"/>
            <a:ext cx="2654055"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11" name="内容占位符 26"/>
          <p:cNvSpPr>
            <a:spLocks noGrp="1"/>
          </p:cNvSpPr>
          <p:nvPr>
            <p:ph sz="quarter" idx="23"/>
          </p:nvPr>
        </p:nvSpPr>
        <p:spPr>
          <a:xfrm>
            <a:off x="662121" y="1714674"/>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12" name="内容占位符 29"/>
          <p:cNvSpPr>
            <a:spLocks noGrp="1"/>
          </p:cNvSpPr>
          <p:nvPr>
            <p:ph sz="quarter" idx="24"/>
          </p:nvPr>
        </p:nvSpPr>
        <p:spPr>
          <a:xfrm>
            <a:off x="662121" y="4210225"/>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13" name="文本占位符 32"/>
          <p:cNvSpPr>
            <a:spLocks noGrp="1"/>
          </p:cNvSpPr>
          <p:nvPr>
            <p:ph type="body" sz="quarter" idx="25"/>
          </p:nvPr>
        </p:nvSpPr>
        <p:spPr>
          <a:xfrm>
            <a:off x="662121" y="6120003"/>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4" name="文本占位符 32"/>
          <p:cNvSpPr>
            <a:spLocks noGrp="1"/>
          </p:cNvSpPr>
          <p:nvPr>
            <p:ph type="body" sz="quarter" idx="26"/>
          </p:nvPr>
        </p:nvSpPr>
        <p:spPr>
          <a:xfrm>
            <a:off x="662121" y="3600002"/>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5" name="内容占位符 4"/>
          <p:cNvSpPr>
            <a:spLocks noGrp="1"/>
          </p:cNvSpPr>
          <p:nvPr>
            <p:ph sz="quarter" idx="29"/>
          </p:nvPr>
        </p:nvSpPr>
        <p:spPr>
          <a:xfrm>
            <a:off x="662121" y="1584003"/>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6" name="内容占位符 4"/>
          <p:cNvSpPr>
            <a:spLocks noGrp="1"/>
          </p:cNvSpPr>
          <p:nvPr>
            <p:ph sz="quarter" idx="30"/>
          </p:nvPr>
        </p:nvSpPr>
        <p:spPr>
          <a:xfrm>
            <a:off x="3625092" y="1584003"/>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7" name="内容占位符 4"/>
          <p:cNvSpPr>
            <a:spLocks noGrp="1"/>
          </p:cNvSpPr>
          <p:nvPr>
            <p:ph sz="quarter" idx="33"/>
          </p:nvPr>
        </p:nvSpPr>
        <p:spPr>
          <a:xfrm>
            <a:off x="662121" y="4091098"/>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8" name="内容占位符 4"/>
          <p:cNvSpPr>
            <a:spLocks noGrp="1"/>
          </p:cNvSpPr>
          <p:nvPr>
            <p:ph sz="quarter" idx="34"/>
          </p:nvPr>
        </p:nvSpPr>
        <p:spPr>
          <a:xfrm>
            <a:off x="3625092" y="4091098"/>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9" name="剪贴画占位符 4"/>
          <p:cNvSpPr>
            <a:spLocks noGrp="1"/>
          </p:cNvSpPr>
          <p:nvPr>
            <p:ph type="clipArt" sz="quarter" idx="35"/>
          </p:nvPr>
        </p:nvSpPr>
        <p:spPr>
          <a:xfrm>
            <a:off x="662121" y="1556792"/>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0" name="剪贴画占位符 4"/>
          <p:cNvSpPr>
            <a:spLocks noGrp="1"/>
          </p:cNvSpPr>
          <p:nvPr>
            <p:ph type="clipArt" sz="quarter" idx="36"/>
          </p:nvPr>
        </p:nvSpPr>
        <p:spPr>
          <a:xfrm>
            <a:off x="662121" y="4058246"/>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1" name="剪贴画占位符 4"/>
          <p:cNvSpPr>
            <a:spLocks noGrp="1"/>
          </p:cNvSpPr>
          <p:nvPr>
            <p:ph type="clipArt" sz="quarter" idx="37"/>
          </p:nvPr>
        </p:nvSpPr>
        <p:spPr>
          <a:xfrm>
            <a:off x="3625094" y="1556792"/>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2" name="剪贴画占位符 4"/>
          <p:cNvSpPr>
            <a:spLocks noGrp="1"/>
          </p:cNvSpPr>
          <p:nvPr>
            <p:ph type="clipArt" sz="quarter" idx="38"/>
          </p:nvPr>
        </p:nvSpPr>
        <p:spPr>
          <a:xfrm>
            <a:off x="3625094" y="4058246"/>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23" name="文本占位符 18"/>
          <p:cNvSpPr>
            <a:spLocks noGrp="1"/>
          </p:cNvSpPr>
          <p:nvPr>
            <p:ph type="body" sz="quarter" idx="39"/>
          </p:nvPr>
        </p:nvSpPr>
        <p:spPr>
          <a:xfrm>
            <a:off x="6588067" y="1238799"/>
            <a:ext cx="2654055"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24" name="文本占位符 21"/>
          <p:cNvSpPr>
            <a:spLocks noGrp="1"/>
          </p:cNvSpPr>
          <p:nvPr>
            <p:ph type="body" sz="quarter" idx="40"/>
          </p:nvPr>
        </p:nvSpPr>
        <p:spPr>
          <a:xfrm>
            <a:off x="6588067" y="3793087"/>
            <a:ext cx="2654055"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25" name="内容占位符 26"/>
          <p:cNvSpPr>
            <a:spLocks noGrp="1"/>
          </p:cNvSpPr>
          <p:nvPr>
            <p:ph sz="quarter" idx="41"/>
          </p:nvPr>
        </p:nvSpPr>
        <p:spPr>
          <a:xfrm>
            <a:off x="6588067" y="1714674"/>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26" name="内容占位符 29"/>
          <p:cNvSpPr>
            <a:spLocks noGrp="1"/>
          </p:cNvSpPr>
          <p:nvPr>
            <p:ph sz="quarter" idx="42"/>
          </p:nvPr>
        </p:nvSpPr>
        <p:spPr>
          <a:xfrm>
            <a:off x="6588067" y="4210225"/>
            <a:ext cx="2654055"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27" name="文本占位符 32"/>
          <p:cNvSpPr>
            <a:spLocks noGrp="1"/>
          </p:cNvSpPr>
          <p:nvPr>
            <p:ph type="body" sz="quarter" idx="44"/>
          </p:nvPr>
        </p:nvSpPr>
        <p:spPr>
          <a:xfrm>
            <a:off x="6588067" y="3600002"/>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28" name="文本占位符 32"/>
          <p:cNvSpPr>
            <a:spLocks noGrp="1"/>
          </p:cNvSpPr>
          <p:nvPr>
            <p:ph type="body" sz="quarter" idx="49"/>
          </p:nvPr>
        </p:nvSpPr>
        <p:spPr>
          <a:xfrm>
            <a:off x="6588067" y="6120003"/>
            <a:ext cx="2654055"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29" name="内容占位符 4"/>
          <p:cNvSpPr>
            <a:spLocks noGrp="1"/>
          </p:cNvSpPr>
          <p:nvPr>
            <p:ph sz="quarter" idx="52"/>
          </p:nvPr>
        </p:nvSpPr>
        <p:spPr>
          <a:xfrm>
            <a:off x="6588065" y="1584003"/>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30" name="内容占位符 4"/>
          <p:cNvSpPr>
            <a:spLocks noGrp="1"/>
          </p:cNvSpPr>
          <p:nvPr>
            <p:ph sz="quarter" idx="53"/>
          </p:nvPr>
        </p:nvSpPr>
        <p:spPr>
          <a:xfrm>
            <a:off x="6588065" y="4091098"/>
            <a:ext cx="1242937"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31" name="剪贴画占位符 4"/>
          <p:cNvSpPr>
            <a:spLocks noGrp="1"/>
          </p:cNvSpPr>
          <p:nvPr>
            <p:ph type="clipArt" sz="quarter" idx="57"/>
          </p:nvPr>
        </p:nvSpPr>
        <p:spPr>
          <a:xfrm>
            <a:off x="6588067" y="1556792"/>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32" name="剪贴画占位符 4"/>
          <p:cNvSpPr>
            <a:spLocks noGrp="1"/>
          </p:cNvSpPr>
          <p:nvPr>
            <p:ph type="clipArt" sz="quarter" idx="58"/>
          </p:nvPr>
        </p:nvSpPr>
        <p:spPr>
          <a:xfrm>
            <a:off x="6588067" y="4058246"/>
            <a:ext cx="2654055"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2880102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8652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章节页">
    <p:spTree>
      <p:nvGrpSpPr>
        <p:cNvPr id="1" name=""/>
        <p:cNvGrpSpPr/>
        <p:nvPr/>
      </p:nvGrpSpPr>
      <p:grpSpPr>
        <a:xfrm>
          <a:off x="0" y="0"/>
          <a:ext cx="0" cy="0"/>
          <a:chOff x="0" y="0"/>
          <a:chExt cx="0" cy="0"/>
        </a:xfrm>
      </p:grpSpPr>
      <p:sp>
        <p:nvSpPr>
          <p:cNvPr id="19" name="标题 1"/>
          <p:cNvSpPr>
            <a:spLocks noGrp="1"/>
          </p:cNvSpPr>
          <p:nvPr>
            <p:ph type="ctrTitle"/>
          </p:nvPr>
        </p:nvSpPr>
        <p:spPr>
          <a:xfrm>
            <a:off x="742950" y="2204864"/>
            <a:ext cx="8420100" cy="1296144"/>
          </a:xfrm>
        </p:spPr>
        <p:txBody>
          <a:bodyPr anchor="ctr"/>
          <a:lstStyle>
            <a:lvl1pPr algn="ctr">
              <a:defRPr sz="2000"/>
            </a:lvl1pPr>
          </a:lstStyle>
          <a:p>
            <a:r>
              <a:rPr lang="zh-CN" altLang="en-US"/>
              <a:t>单击此处编辑母版标题样式</a:t>
            </a:r>
            <a:endParaRPr lang="zh-CN" altLang="en-US" dirty="0"/>
          </a:p>
        </p:txBody>
      </p:sp>
      <p:sp>
        <p:nvSpPr>
          <p:cNvPr id="20"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cxnSp>
        <p:nvCxnSpPr>
          <p:cNvPr id="21" name="Straight Connector 10"/>
          <p:cNvCxnSpPr/>
          <p:nvPr userDrawn="1"/>
        </p:nvCxnSpPr>
        <p:spPr bwMode="auto">
          <a:xfrm>
            <a:off x="2" y="2204864"/>
            <a:ext cx="7923081" cy="0"/>
          </a:xfrm>
          <a:prstGeom prst="line">
            <a:avLst/>
          </a:prstGeom>
          <a:noFill/>
          <a:ln w="28575" cap="flat" cmpd="sng" algn="ctr">
            <a:solidFill>
              <a:srgbClr val="ED6D00"/>
            </a:solidFill>
            <a:prstDash val="solid"/>
            <a:round/>
            <a:headEnd type="none" w="med" len="med"/>
            <a:tailEnd type="none" w="med" len="med"/>
          </a:ln>
          <a:effectLst/>
        </p:spPr>
      </p:cxnSp>
      <p:cxnSp>
        <p:nvCxnSpPr>
          <p:cNvPr id="22" name="Straight Connector 11"/>
          <p:cNvCxnSpPr/>
          <p:nvPr userDrawn="1"/>
        </p:nvCxnSpPr>
        <p:spPr bwMode="auto">
          <a:xfrm>
            <a:off x="1988672" y="3501008"/>
            <a:ext cx="7923081" cy="0"/>
          </a:xfrm>
          <a:prstGeom prst="line">
            <a:avLst/>
          </a:prstGeom>
          <a:noFill/>
          <a:ln w="28575" cap="flat" cmpd="sng" algn="ctr">
            <a:solidFill>
              <a:srgbClr val="ED6D00"/>
            </a:solidFill>
            <a:prstDash val="solid"/>
            <a:round/>
            <a:headEnd type="none" w="med" len="med"/>
            <a:tailEnd type="none" w="med" len="med"/>
          </a:ln>
          <a:effectLst/>
        </p:spPr>
      </p:cxnSp>
    </p:spTree>
    <p:extLst>
      <p:ext uri="{BB962C8B-B14F-4D97-AF65-F5344CB8AC3E}">
        <p14:creationId xmlns:p14="http://schemas.microsoft.com/office/powerpoint/2010/main" val="168565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ea typeface="楷体" panose="02010609060101010101" pitchFamily="49" charset="-122"/>
              </a:defRPr>
            </a:lvl1pPr>
          </a:lstStyle>
          <a:p>
            <a:r>
              <a:rPr lang="zh-CN" altLang="en-US"/>
              <a:t>单击此处编辑母版标题样式</a:t>
            </a:r>
          </a:p>
        </p:txBody>
      </p:sp>
      <p:sp>
        <p:nvSpPr>
          <p:cNvPr id="3" name="文本占位符 14"/>
          <p:cNvSpPr>
            <a:spLocks noGrp="1"/>
          </p:cNvSpPr>
          <p:nvPr>
            <p:ph type="body" sz="quarter" idx="11"/>
          </p:nvPr>
        </p:nvSpPr>
        <p:spPr>
          <a:xfrm>
            <a:off x="1363723" y="1713508"/>
            <a:ext cx="7176796" cy="3600450"/>
          </a:xfrm>
        </p:spPr>
        <p:txBody>
          <a:bodyPr/>
          <a:lstStyle>
            <a:lvl1pPr marL="812800" indent="-812800">
              <a:lnSpc>
                <a:spcPct val="250000"/>
              </a:lnSpc>
              <a:spcBef>
                <a:spcPts val="0"/>
              </a:spcBef>
              <a:buClrTx/>
              <a:buSzPct val="100000"/>
              <a:buFont typeface="+mj-lt"/>
              <a:buAutoNum type="romanUcPeriod"/>
              <a:defRPr sz="1600" b="1" baseline="0">
                <a:solidFill>
                  <a:schemeClr val="tx1"/>
                </a:solidFill>
                <a:latin typeface="Arial" pitchFamily="34" charset="0"/>
                <a:ea typeface="楷体" panose="02010609060101010101" pitchFamily="49" charset="-122"/>
              </a:defRPr>
            </a:lvl1pPr>
            <a:lvl2pPr marL="1079500" indent="-731838">
              <a:lnSpc>
                <a:spcPct val="250000"/>
              </a:lnSpc>
              <a:spcBef>
                <a:spcPts val="0"/>
              </a:spcBef>
              <a:buClrTx/>
              <a:buSzPct val="100000"/>
              <a:buFont typeface="+mj-lt"/>
              <a:buAutoNum type="romanUcPeriod"/>
              <a:defRPr sz="1600" b="1" baseline="0">
                <a:solidFill>
                  <a:schemeClr val="tx1"/>
                </a:solidFill>
                <a:latin typeface="Arial" pitchFamily="34" charset="0"/>
                <a:ea typeface="楷体" panose="02010609060101010101" pitchFamily="49" charset="-122"/>
              </a:defRPr>
            </a:lvl2pPr>
            <a:lvl3pPr marL="1084262" indent="-400050">
              <a:lnSpc>
                <a:spcPct val="150000"/>
              </a:lnSpc>
              <a:spcBef>
                <a:spcPts val="0"/>
              </a:spcBef>
              <a:buFont typeface="+mj-lt"/>
              <a:buAutoNum type="romanUcPeriod"/>
              <a:defRPr sz="1600" b="1">
                <a:latin typeface="+mn-lt"/>
                <a:ea typeface="宋体" pitchFamily="2" charset="-122"/>
              </a:defRPr>
            </a:lvl3pPr>
            <a:lvl4pPr marL="1771650" indent="-400050">
              <a:lnSpc>
                <a:spcPct val="150000"/>
              </a:lnSpc>
              <a:spcBef>
                <a:spcPts val="0"/>
              </a:spcBef>
              <a:buFont typeface="+mj-lt"/>
              <a:buAutoNum type="romanUcPeriod"/>
              <a:defRPr sz="1600" b="1">
                <a:latin typeface="+mn-lt"/>
                <a:ea typeface="宋体" pitchFamily="2" charset="-122"/>
              </a:defRPr>
            </a:lvl4pPr>
            <a:lvl5pPr marL="2228850" indent="-400050">
              <a:lnSpc>
                <a:spcPct val="150000"/>
              </a:lnSpc>
              <a:spcBef>
                <a:spcPts val="0"/>
              </a:spcBef>
              <a:buFont typeface="+mj-lt"/>
              <a:buAutoNum type="romanUcPeriod"/>
              <a:defRPr sz="1600" b="1">
                <a:latin typeface="+mn-lt"/>
                <a:ea typeface="宋体" pitchFamily="2" charset="-122"/>
              </a:defRPr>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402921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56763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带标题（左右）1/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12"/>
          </p:nvPr>
        </p:nvSpPr>
        <p:spPr>
          <a:xfrm>
            <a:off x="5264120" y="1226471"/>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内容占位符 26"/>
          <p:cNvSpPr>
            <a:spLocks noGrp="1"/>
          </p:cNvSpPr>
          <p:nvPr>
            <p:ph sz="quarter" idx="14"/>
          </p:nvPr>
        </p:nvSpPr>
        <p:spPr>
          <a:xfrm>
            <a:off x="5264120" y="1710955"/>
            <a:ext cx="3978000" cy="4382343"/>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5" name="文本占位符 32"/>
          <p:cNvSpPr>
            <a:spLocks noGrp="1"/>
          </p:cNvSpPr>
          <p:nvPr>
            <p:ph type="body" sz="quarter" idx="17"/>
          </p:nvPr>
        </p:nvSpPr>
        <p:spPr>
          <a:xfrm>
            <a:off x="5264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6" name="文本占位符 18"/>
          <p:cNvSpPr>
            <a:spLocks noGrp="1"/>
          </p:cNvSpPr>
          <p:nvPr>
            <p:ph type="body" sz="quarter" idx="22"/>
          </p:nvPr>
        </p:nvSpPr>
        <p:spPr>
          <a:xfrm>
            <a:off x="662120" y="1226471"/>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7" name="内容占位符 26"/>
          <p:cNvSpPr>
            <a:spLocks noGrp="1"/>
          </p:cNvSpPr>
          <p:nvPr>
            <p:ph sz="quarter" idx="24"/>
          </p:nvPr>
        </p:nvSpPr>
        <p:spPr>
          <a:xfrm>
            <a:off x="662120" y="1702346"/>
            <a:ext cx="3978000" cy="439095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8" name="文本占位符 32"/>
          <p:cNvSpPr>
            <a:spLocks noGrp="1"/>
          </p:cNvSpPr>
          <p:nvPr>
            <p:ph type="body" sz="quarter" idx="25"/>
          </p:nvPr>
        </p:nvSpPr>
        <p:spPr>
          <a:xfrm>
            <a:off x="662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内容占位符 4"/>
          <p:cNvSpPr>
            <a:spLocks noGrp="1"/>
          </p:cNvSpPr>
          <p:nvPr>
            <p:ph sz="quarter" idx="29"/>
          </p:nvPr>
        </p:nvSpPr>
        <p:spPr>
          <a:xfrm>
            <a:off x="662120"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0" name="内容占位符 4"/>
          <p:cNvSpPr>
            <a:spLocks noGrp="1"/>
          </p:cNvSpPr>
          <p:nvPr>
            <p:ph sz="quarter" idx="30"/>
          </p:nvPr>
        </p:nvSpPr>
        <p:spPr>
          <a:xfrm>
            <a:off x="5272153"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1" name="剪贴画占位符 4"/>
          <p:cNvSpPr>
            <a:spLocks noGrp="1"/>
          </p:cNvSpPr>
          <p:nvPr>
            <p:ph type="clipArt" sz="quarter" idx="35"/>
          </p:nvPr>
        </p:nvSpPr>
        <p:spPr>
          <a:xfrm>
            <a:off x="662120" y="1556791"/>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12" name="剪贴画占位符 4"/>
          <p:cNvSpPr>
            <a:spLocks noGrp="1"/>
          </p:cNvSpPr>
          <p:nvPr>
            <p:ph type="clipArt" sz="quarter" idx="37"/>
          </p:nvPr>
        </p:nvSpPr>
        <p:spPr>
          <a:xfrm>
            <a:off x="5264120" y="1556792"/>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2165753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无标题（左右）1/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内容占位符 26"/>
          <p:cNvSpPr>
            <a:spLocks noGrp="1"/>
          </p:cNvSpPr>
          <p:nvPr>
            <p:ph sz="quarter" idx="14"/>
          </p:nvPr>
        </p:nvSpPr>
        <p:spPr>
          <a:xfrm>
            <a:off x="5264120" y="1234440"/>
            <a:ext cx="3978000" cy="506476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vl1pPr>
            <a:lvl2pPr>
              <a:defRPr lang="zh-CN" altLang="en-US" dirty="0" smtClean="0"/>
            </a:lvl2pPr>
            <a:lvl3pPr>
              <a:defRPr lang="zh-CN" altLang="en-US" dirty="0" smtClean="0"/>
            </a:lvl3pPr>
            <a:lvl4pPr>
              <a:defRPr lang="zh-CN" altLang="en-US" dirty="0" smtClean="0">
                <a:solidFill>
                  <a:schemeClr val="tx1"/>
                </a:solidFill>
              </a:defRPr>
            </a:lvl4pPr>
            <a:lvl5pPr>
              <a:defRPr lang="zh-CN" altLang="en-US" dirty="0">
                <a:solidFill>
                  <a:schemeClr val="tx1"/>
                </a:solidFill>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7" name="内容占位符 26"/>
          <p:cNvSpPr>
            <a:spLocks noGrp="1"/>
          </p:cNvSpPr>
          <p:nvPr>
            <p:ph sz="quarter" idx="24"/>
          </p:nvPr>
        </p:nvSpPr>
        <p:spPr>
          <a:xfrm>
            <a:off x="662120" y="1224900"/>
            <a:ext cx="3978000" cy="5074707"/>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vl1pPr>
            <a:lvl2pPr>
              <a:defRPr lang="zh-CN" altLang="en-US" dirty="0" smtClean="0"/>
            </a:lvl2pPr>
            <a:lvl3pPr>
              <a:defRPr lang="zh-CN" altLang="en-US" dirty="0" smtClean="0"/>
            </a:lvl3pPr>
            <a:lvl4pPr>
              <a:defRPr lang="zh-CN" altLang="en-US" dirty="0" smtClean="0">
                <a:solidFill>
                  <a:schemeClr val="tx1"/>
                </a:solidFill>
              </a:defRPr>
            </a:lvl4pPr>
            <a:lvl5pPr>
              <a:defRPr lang="zh-CN" altLang="en-US" dirty="0">
                <a:solidFill>
                  <a:schemeClr val="tx1"/>
                </a:solidFill>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Tree>
    <p:extLst>
      <p:ext uri="{BB962C8B-B14F-4D97-AF65-F5344CB8AC3E}">
        <p14:creationId xmlns:p14="http://schemas.microsoft.com/office/powerpoint/2010/main" val="3845264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带标题（上下）1/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21"/>
          </p:nvPr>
        </p:nvSpPr>
        <p:spPr>
          <a:xfrm>
            <a:off x="662118" y="1238799"/>
            <a:ext cx="8580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文本占位符 21"/>
          <p:cNvSpPr>
            <a:spLocks noGrp="1"/>
          </p:cNvSpPr>
          <p:nvPr>
            <p:ph type="body" sz="quarter" idx="22"/>
          </p:nvPr>
        </p:nvSpPr>
        <p:spPr>
          <a:xfrm>
            <a:off x="662118" y="3793087"/>
            <a:ext cx="8580000"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5" name="内容占位符 26"/>
          <p:cNvSpPr>
            <a:spLocks noGrp="1"/>
          </p:cNvSpPr>
          <p:nvPr>
            <p:ph sz="quarter" idx="23"/>
          </p:nvPr>
        </p:nvSpPr>
        <p:spPr>
          <a:xfrm>
            <a:off x="662118" y="1714674"/>
            <a:ext cx="8580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6" name="内容占位符 29"/>
          <p:cNvSpPr>
            <a:spLocks noGrp="1"/>
          </p:cNvSpPr>
          <p:nvPr>
            <p:ph sz="quarter" idx="24"/>
          </p:nvPr>
        </p:nvSpPr>
        <p:spPr>
          <a:xfrm>
            <a:off x="662118" y="4210225"/>
            <a:ext cx="8580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7" name="文本占位符 32"/>
          <p:cNvSpPr>
            <a:spLocks noGrp="1"/>
          </p:cNvSpPr>
          <p:nvPr>
            <p:ph type="body" sz="quarter" idx="25"/>
          </p:nvPr>
        </p:nvSpPr>
        <p:spPr>
          <a:xfrm>
            <a:off x="662118" y="6120003"/>
            <a:ext cx="8580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8" name="文本占位符 32"/>
          <p:cNvSpPr>
            <a:spLocks noGrp="1"/>
          </p:cNvSpPr>
          <p:nvPr>
            <p:ph type="body" sz="quarter" idx="26"/>
          </p:nvPr>
        </p:nvSpPr>
        <p:spPr>
          <a:xfrm>
            <a:off x="662118" y="3600002"/>
            <a:ext cx="8580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内容占位符 4"/>
          <p:cNvSpPr>
            <a:spLocks noGrp="1"/>
          </p:cNvSpPr>
          <p:nvPr>
            <p:ph sz="quarter" idx="29"/>
          </p:nvPr>
        </p:nvSpPr>
        <p:spPr>
          <a:xfrm>
            <a:off x="662120"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0" name="内容占位符 4"/>
          <p:cNvSpPr>
            <a:spLocks noGrp="1"/>
          </p:cNvSpPr>
          <p:nvPr>
            <p:ph sz="quarter" idx="33"/>
          </p:nvPr>
        </p:nvSpPr>
        <p:spPr>
          <a:xfrm>
            <a:off x="662120" y="4091098"/>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1" name="剪贴画占位符 4"/>
          <p:cNvSpPr>
            <a:spLocks noGrp="1"/>
          </p:cNvSpPr>
          <p:nvPr>
            <p:ph type="clipArt" sz="quarter" idx="35"/>
          </p:nvPr>
        </p:nvSpPr>
        <p:spPr>
          <a:xfrm>
            <a:off x="662118" y="1556791"/>
            <a:ext cx="8580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12" name="剪贴画占位符 4"/>
          <p:cNvSpPr>
            <a:spLocks noGrp="1"/>
          </p:cNvSpPr>
          <p:nvPr>
            <p:ph type="clipArt" sz="quarter" idx="36"/>
          </p:nvPr>
        </p:nvSpPr>
        <p:spPr>
          <a:xfrm>
            <a:off x="662118" y="4058245"/>
            <a:ext cx="8580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147238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无标题（上下）1/2">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内容占位符 26"/>
          <p:cNvSpPr>
            <a:spLocks noGrp="1"/>
          </p:cNvSpPr>
          <p:nvPr>
            <p:ph sz="quarter" idx="23"/>
          </p:nvPr>
        </p:nvSpPr>
        <p:spPr>
          <a:xfrm>
            <a:off x="662118" y="1244600"/>
            <a:ext cx="8580000" cy="2342074"/>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baseline="0" dirty="0" smtClean="0">
                <a:latin typeface="Arial" panose="020B0604020202020204" pitchFamily="34" charset="0"/>
                <a:ea typeface="楷体" panose="02010609060101010101" pitchFamily="49" charset="-122"/>
              </a:defRPr>
            </a:lvl1pPr>
            <a:lvl2pPr>
              <a:defRPr lang="zh-CN" altLang="en-US" baseline="0" dirty="0" smtClean="0">
                <a:latin typeface="Arial" panose="020B0604020202020204" pitchFamily="34" charset="0"/>
                <a:ea typeface="楷体" panose="02010609060101010101" pitchFamily="49" charset="-122"/>
              </a:defRPr>
            </a:lvl2pPr>
            <a:lvl3pPr>
              <a:defRPr lang="zh-CN" altLang="en-US" baseline="0" dirty="0" smtClean="0">
                <a:latin typeface="Arial" panose="020B0604020202020204" pitchFamily="34" charset="0"/>
                <a:ea typeface="楷体" panose="02010609060101010101" pitchFamily="49" charset="-122"/>
              </a:defRPr>
            </a:lvl3pPr>
            <a:lvl4pPr>
              <a:defRPr lang="zh-CN" altLang="en-US" baseline="0" dirty="0" smtClean="0">
                <a:solidFill>
                  <a:schemeClr val="tx1"/>
                </a:solidFill>
                <a:latin typeface="Arial" panose="020B0604020202020204" pitchFamily="34" charset="0"/>
                <a:ea typeface="楷体" panose="02010609060101010101" pitchFamily="49" charset="-122"/>
              </a:defRPr>
            </a:lvl4pPr>
            <a:lvl5pPr>
              <a:defRPr lang="zh-CN" altLang="en-US" baseline="0"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4" name="内容占位符 29"/>
          <p:cNvSpPr>
            <a:spLocks noGrp="1"/>
          </p:cNvSpPr>
          <p:nvPr>
            <p:ph sz="quarter" idx="24"/>
          </p:nvPr>
        </p:nvSpPr>
        <p:spPr>
          <a:xfrm>
            <a:off x="662118" y="3789043"/>
            <a:ext cx="8580000" cy="2293185"/>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baseline="0" dirty="0" smtClean="0">
                <a:latin typeface="Arial" panose="020B0604020202020204" pitchFamily="34" charset="0"/>
                <a:ea typeface="楷体" panose="02010609060101010101" pitchFamily="49" charset="-122"/>
              </a:defRPr>
            </a:lvl1pPr>
            <a:lvl2pPr>
              <a:defRPr lang="zh-CN" altLang="en-US" baseline="0" dirty="0" smtClean="0">
                <a:latin typeface="Arial" panose="020B0604020202020204" pitchFamily="34" charset="0"/>
                <a:ea typeface="楷体" panose="02010609060101010101" pitchFamily="49" charset="-122"/>
              </a:defRPr>
            </a:lvl2pPr>
            <a:lvl3pPr>
              <a:defRPr lang="zh-CN" altLang="en-US" baseline="0" dirty="0" smtClean="0">
                <a:latin typeface="Arial" panose="020B0604020202020204" pitchFamily="34" charset="0"/>
                <a:ea typeface="楷体" panose="02010609060101010101" pitchFamily="49" charset="-122"/>
              </a:defRPr>
            </a:lvl3pPr>
            <a:lvl4pPr>
              <a:defRPr lang="zh-CN" altLang="en-US" baseline="0" dirty="0" smtClean="0">
                <a:solidFill>
                  <a:schemeClr val="tx1"/>
                </a:solidFill>
                <a:latin typeface="Arial" panose="020B0604020202020204" pitchFamily="34" charset="0"/>
                <a:ea typeface="楷体" panose="02010609060101010101" pitchFamily="49" charset="-122"/>
              </a:defRPr>
            </a:lvl4pPr>
            <a:lvl5pPr>
              <a:defRPr lang="zh-CN" altLang="en-US" baseline="0"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5" name="文本占位符 32"/>
          <p:cNvSpPr>
            <a:spLocks noGrp="1"/>
          </p:cNvSpPr>
          <p:nvPr>
            <p:ph type="body" sz="quarter" idx="25"/>
          </p:nvPr>
        </p:nvSpPr>
        <p:spPr>
          <a:xfrm>
            <a:off x="662118" y="6120003"/>
            <a:ext cx="8580000" cy="199603"/>
          </a:xfrm>
        </p:spPr>
        <p:txBody>
          <a:bodyPr lIns="0"/>
          <a:lstStyle>
            <a:lvl1pPr marL="0" indent="0">
              <a:buNone/>
              <a:defRPr sz="900" i="1" baseline="0">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6" name="文本占位符 32"/>
          <p:cNvSpPr>
            <a:spLocks noGrp="1"/>
          </p:cNvSpPr>
          <p:nvPr>
            <p:ph type="body" sz="quarter" idx="26"/>
          </p:nvPr>
        </p:nvSpPr>
        <p:spPr>
          <a:xfrm>
            <a:off x="662118" y="3600002"/>
            <a:ext cx="8580000" cy="199603"/>
          </a:xfrm>
        </p:spPr>
        <p:txBody>
          <a:bodyPr lIns="0"/>
          <a:lstStyle>
            <a:lvl1pPr marL="0" indent="0">
              <a:buNone/>
              <a:defRPr sz="900" i="1" baseline="0">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Tree>
    <p:extLst>
      <p:ext uri="{BB962C8B-B14F-4D97-AF65-F5344CB8AC3E}">
        <p14:creationId xmlns:p14="http://schemas.microsoft.com/office/powerpoint/2010/main" val="660452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带标题1/3">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Arial" panose="020B0604020202020204" pitchFamily="34" charset="0"/>
                <a:ea typeface="楷体" panose="02010609060101010101" pitchFamily="49" charset="-122"/>
              </a:defRPr>
            </a:lvl1pPr>
          </a:lstStyle>
          <a:p>
            <a:r>
              <a:rPr lang="zh-CN" altLang="en-US"/>
              <a:t>单击此处编辑母版标题样式</a:t>
            </a:r>
          </a:p>
        </p:txBody>
      </p:sp>
      <p:sp>
        <p:nvSpPr>
          <p:cNvPr id="3" name="文本占位符 18"/>
          <p:cNvSpPr>
            <a:spLocks noGrp="1"/>
          </p:cNvSpPr>
          <p:nvPr>
            <p:ph type="body" sz="quarter" idx="12"/>
          </p:nvPr>
        </p:nvSpPr>
        <p:spPr>
          <a:xfrm>
            <a:off x="5264120" y="1235078"/>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4" name="文本占位符 21"/>
          <p:cNvSpPr>
            <a:spLocks noGrp="1"/>
          </p:cNvSpPr>
          <p:nvPr>
            <p:ph type="body" sz="quarter" idx="13"/>
          </p:nvPr>
        </p:nvSpPr>
        <p:spPr>
          <a:xfrm>
            <a:off x="5264120" y="3789363"/>
            <a:ext cx="3978000" cy="274637"/>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lgn="ctr">
              <a:buNone/>
              <a:defRPr b="1">
                <a:latin typeface="+mn-lt"/>
                <a:ea typeface="宋体" pitchFamily="2" charset="-122"/>
              </a:defRPr>
            </a:lvl2pPr>
            <a:lvl3pPr marL="684212" indent="0" algn="ctr">
              <a:buNone/>
              <a:defRPr b="1">
                <a:latin typeface="+mn-lt"/>
                <a:ea typeface="宋体" pitchFamily="2" charset="-122"/>
              </a:defRPr>
            </a:lvl3pPr>
            <a:lvl4pPr marL="1371600" indent="0" algn="ctr">
              <a:buNone/>
              <a:defRPr b="1">
                <a:latin typeface="+mn-lt"/>
                <a:ea typeface="宋体" pitchFamily="2" charset="-122"/>
              </a:defRPr>
            </a:lvl4pPr>
            <a:lvl5pPr marL="1828800" indent="0" algn="ctr">
              <a:buNone/>
              <a:defRPr b="1">
                <a:latin typeface="+mn-lt"/>
                <a:ea typeface="宋体" pitchFamily="2" charset="-122"/>
              </a:defRPr>
            </a:lvl5pPr>
          </a:lstStyle>
          <a:p>
            <a:pPr lvl="0"/>
            <a:r>
              <a:rPr lang="zh-CN" altLang="en-US"/>
              <a:t>单击此处编辑母版文本样式</a:t>
            </a:r>
          </a:p>
        </p:txBody>
      </p:sp>
      <p:sp>
        <p:nvSpPr>
          <p:cNvPr id="5" name="内容占位符 26"/>
          <p:cNvSpPr>
            <a:spLocks noGrp="1"/>
          </p:cNvSpPr>
          <p:nvPr>
            <p:ph sz="quarter" idx="14"/>
          </p:nvPr>
        </p:nvSpPr>
        <p:spPr>
          <a:xfrm>
            <a:off x="5264120" y="1710953"/>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6" name="内容占位符 29"/>
          <p:cNvSpPr>
            <a:spLocks noGrp="1"/>
          </p:cNvSpPr>
          <p:nvPr>
            <p:ph sz="quarter" idx="15"/>
          </p:nvPr>
        </p:nvSpPr>
        <p:spPr>
          <a:xfrm>
            <a:off x="5264120" y="4206504"/>
            <a:ext cx="3978000" cy="187200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8" name="文本占位符 32"/>
          <p:cNvSpPr>
            <a:spLocks noGrp="1"/>
          </p:cNvSpPr>
          <p:nvPr>
            <p:ph type="body" sz="quarter" idx="17"/>
          </p:nvPr>
        </p:nvSpPr>
        <p:spPr>
          <a:xfrm>
            <a:off x="5264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9" name="文本占位符 32"/>
          <p:cNvSpPr>
            <a:spLocks noGrp="1"/>
          </p:cNvSpPr>
          <p:nvPr>
            <p:ph type="body" sz="quarter" idx="18"/>
          </p:nvPr>
        </p:nvSpPr>
        <p:spPr>
          <a:xfrm>
            <a:off x="5264120" y="3600002"/>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10" name="内容占位符 4"/>
          <p:cNvSpPr>
            <a:spLocks noGrp="1"/>
          </p:cNvSpPr>
          <p:nvPr>
            <p:ph sz="quarter" idx="30"/>
          </p:nvPr>
        </p:nvSpPr>
        <p:spPr>
          <a:xfrm>
            <a:off x="5272153"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1" name="内容占位符 4"/>
          <p:cNvSpPr>
            <a:spLocks noGrp="1"/>
          </p:cNvSpPr>
          <p:nvPr>
            <p:ph sz="quarter" idx="34"/>
          </p:nvPr>
        </p:nvSpPr>
        <p:spPr>
          <a:xfrm>
            <a:off x="5272153" y="4091098"/>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2" name="剪贴画占位符 4"/>
          <p:cNvSpPr>
            <a:spLocks noGrp="1"/>
          </p:cNvSpPr>
          <p:nvPr>
            <p:ph type="clipArt" sz="quarter" idx="37"/>
          </p:nvPr>
        </p:nvSpPr>
        <p:spPr>
          <a:xfrm>
            <a:off x="5264120" y="1556792"/>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13" name="剪贴画占位符 4"/>
          <p:cNvSpPr>
            <a:spLocks noGrp="1"/>
          </p:cNvSpPr>
          <p:nvPr>
            <p:ph type="clipArt" sz="quarter" idx="38"/>
          </p:nvPr>
        </p:nvSpPr>
        <p:spPr>
          <a:xfrm>
            <a:off x="5264120" y="4058246"/>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
        <p:nvSpPr>
          <p:cNvPr id="18" name="文本占位符 18"/>
          <p:cNvSpPr>
            <a:spLocks noGrp="1"/>
          </p:cNvSpPr>
          <p:nvPr>
            <p:ph type="body" sz="quarter" idx="22"/>
          </p:nvPr>
        </p:nvSpPr>
        <p:spPr>
          <a:xfrm>
            <a:off x="662120" y="1226471"/>
            <a:ext cx="3978000" cy="322263"/>
          </a:xfrm>
        </p:spPr>
        <p:txBody>
          <a:bodyPr/>
          <a:lstStyle>
            <a:lvl1pPr marL="0" indent="0" algn="ctr">
              <a:buNone/>
              <a:defRPr sz="1200" b="1">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19" name="内容占位符 26"/>
          <p:cNvSpPr>
            <a:spLocks noGrp="1"/>
          </p:cNvSpPr>
          <p:nvPr>
            <p:ph sz="quarter" idx="24"/>
          </p:nvPr>
        </p:nvSpPr>
        <p:spPr>
          <a:xfrm>
            <a:off x="662120" y="1702346"/>
            <a:ext cx="3978000" cy="4390950"/>
          </a:xfrm>
          <a:noFill/>
          <a:ln w="9525">
            <a:noFill/>
            <a:miter lim="800000"/>
            <a:headEnd/>
            <a:tailEnd/>
          </a:ln>
        </p:spPr>
        <p:txBody>
          <a:bodyPr vert="horz" wrap="square" lIns="0" tIns="45720" rIns="0" bIns="45720" numCol="1" anchor="t" anchorCtr="0" compatLnSpc="1">
            <a:prstTxWarp prst="textNoShape">
              <a:avLst/>
            </a:prstTxWarp>
          </a:bodyPr>
          <a:lstStyle>
            <a:lvl1pPr>
              <a:defRPr lang="zh-CN" altLang="en-US" dirty="0" smtClean="0">
                <a:latin typeface="Arial" panose="020B0604020202020204" pitchFamily="34" charset="0"/>
                <a:ea typeface="楷体" panose="02010609060101010101" pitchFamily="49" charset="-122"/>
              </a:defRPr>
            </a:lvl1pPr>
            <a:lvl2pPr>
              <a:defRPr lang="zh-CN" altLang="en-US" dirty="0" smtClean="0">
                <a:latin typeface="Arial" panose="020B0604020202020204" pitchFamily="34" charset="0"/>
                <a:ea typeface="楷体" panose="02010609060101010101" pitchFamily="49" charset="-122"/>
              </a:defRPr>
            </a:lvl2pPr>
            <a:lvl3pPr>
              <a:defRPr lang="zh-CN" altLang="en-US" dirty="0" smtClean="0">
                <a:latin typeface="Arial" panose="020B0604020202020204" pitchFamily="34" charset="0"/>
                <a:ea typeface="楷体" panose="02010609060101010101" pitchFamily="49" charset="-122"/>
              </a:defRPr>
            </a:lvl3pPr>
            <a:lvl4pPr>
              <a:defRPr lang="zh-CN" altLang="en-US" dirty="0" smtClean="0">
                <a:solidFill>
                  <a:schemeClr val="tx1"/>
                </a:solidFill>
                <a:latin typeface="Arial" panose="020B0604020202020204" pitchFamily="34" charset="0"/>
                <a:ea typeface="楷体" panose="02010609060101010101" pitchFamily="49" charset="-122"/>
              </a:defRPr>
            </a:lvl4pPr>
            <a:lvl5pPr>
              <a:defRPr lang="zh-CN" altLang="en-US" dirty="0">
                <a:solidFill>
                  <a:schemeClr val="tx1"/>
                </a:solidFill>
                <a:latin typeface="Arial" panose="020B0604020202020204" pitchFamily="34" charset="0"/>
                <a:ea typeface="楷体" panose="02010609060101010101" pitchFamily="49" charset="-122"/>
              </a:defRPr>
            </a:lvl5pPr>
          </a:lstStyle>
          <a:p>
            <a:pPr lvl="0">
              <a:buClrTx/>
            </a:pPr>
            <a:r>
              <a:rPr lang="zh-CN" altLang="en-US"/>
              <a:t>单击此处编辑母版文本样式</a:t>
            </a:r>
          </a:p>
          <a:p>
            <a:pPr lvl="1">
              <a:buClrTx/>
            </a:pPr>
            <a:r>
              <a:rPr lang="zh-CN" altLang="en-US"/>
              <a:t>第二级</a:t>
            </a:r>
          </a:p>
          <a:p>
            <a:pPr lvl="2">
              <a:buClrTx/>
            </a:pPr>
            <a:r>
              <a:rPr lang="zh-CN" altLang="en-US"/>
              <a:t>第三级</a:t>
            </a:r>
          </a:p>
          <a:p>
            <a:pPr lvl="3">
              <a:buClrTx/>
            </a:pPr>
            <a:r>
              <a:rPr lang="zh-CN" altLang="en-US"/>
              <a:t>第四级</a:t>
            </a:r>
          </a:p>
          <a:p>
            <a:pPr lvl="4">
              <a:buClrTx/>
            </a:pPr>
            <a:r>
              <a:rPr lang="zh-CN" altLang="en-US"/>
              <a:t>第五级</a:t>
            </a:r>
            <a:endParaRPr lang="zh-CN" altLang="en-US" dirty="0"/>
          </a:p>
        </p:txBody>
      </p:sp>
      <p:sp>
        <p:nvSpPr>
          <p:cNvPr id="20" name="文本占位符 32"/>
          <p:cNvSpPr>
            <a:spLocks noGrp="1"/>
          </p:cNvSpPr>
          <p:nvPr>
            <p:ph type="body" sz="quarter" idx="25"/>
          </p:nvPr>
        </p:nvSpPr>
        <p:spPr>
          <a:xfrm>
            <a:off x="662120" y="6120003"/>
            <a:ext cx="3978000" cy="199603"/>
          </a:xfrm>
        </p:spPr>
        <p:txBody>
          <a:bodyPr lIns="0"/>
          <a:lstStyle>
            <a:lvl1pPr marL="0" indent="0">
              <a:buNone/>
              <a:defRPr sz="900" i="1">
                <a:latin typeface="Arial" panose="020B0604020202020204" pitchFamily="34" charset="0"/>
                <a:ea typeface="楷体" panose="02010609060101010101" pitchFamily="49" charset="-122"/>
              </a:defRPr>
            </a:lvl1pPr>
            <a:lvl2pPr marL="347663" indent="0">
              <a:buNone/>
              <a:defRPr sz="900" i="1">
                <a:latin typeface="+mn-lt"/>
                <a:ea typeface="宋体" pitchFamily="2" charset="-122"/>
              </a:defRPr>
            </a:lvl2pPr>
            <a:lvl3pPr marL="684212" indent="0">
              <a:buNone/>
              <a:defRPr sz="900" i="1">
                <a:latin typeface="+mn-lt"/>
                <a:ea typeface="宋体" pitchFamily="2" charset="-122"/>
              </a:defRPr>
            </a:lvl3pPr>
            <a:lvl4pPr marL="1371600" indent="0">
              <a:buNone/>
              <a:defRPr sz="900" i="1">
                <a:latin typeface="+mn-lt"/>
                <a:ea typeface="宋体" pitchFamily="2" charset="-122"/>
              </a:defRPr>
            </a:lvl4pPr>
            <a:lvl5pPr marL="1828800" indent="0">
              <a:buNone/>
              <a:defRPr sz="900" i="1">
                <a:latin typeface="+mn-lt"/>
                <a:ea typeface="宋体" pitchFamily="2" charset="-122"/>
              </a:defRPr>
            </a:lvl5pPr>
          </a:lstStyle>
          <a:p>
            <a:pPr lvl="0"/>
            <a:r>
              <a:rPr lang="zh-CN" altLang="en-US"/>
              <a:t>单击此处编辑母版文本样式</a:t>
            </a:r>
          </a:p>
        </p:txBody>
      </p:sp>
      <p:sp>
        <p:nvSpPr>
          <p:cNvPr id="21" name="内容占位符 4"/>
          <p:cNvSpPr>
            <a:spLocks noGrp="1"/>
          </p:cNvSpPr>
          <p:nvPr>
            <p:ph sz="quarter" idx="29"/>
          </p:nvPr>
        </p:nvSpPr>
        <p:spPr>
          <a:xfrm>
            <a:off x="662120" y="1584003"/>
            <a:ext cx="1855655" cy="153987"/>
          </a:xfrm>
        </p:spPr>
        <p:txBody>
          <a:bodyPr anchor="ctr"/>
          <a:lstStyle>
            <a:lvl1pPr marL="0" indent="0">
              <a:buNone/>
              <a:defRPr sz="900">
                <a:latin typeface="Arial" panose="020B0604020202020204" pitchFamily="34" charset="0"/>
                <a:ea typeface="楷体" panose="02010609060101010101" pitchFamily="49" charset="-122"/>
              </a:defRPr>
            </a:lvl1pPr>
            <a:lvl2pPr marL="347663" indent="0">
              <a:buNone/>
              <a:defRPr/>
            </a:lvl2pPr>
            <a:lvl3pPr marL="684212" indent="0">
              <a:buNone/>
              <a:defRPr/>
            </a:lvl3pPr>
            <a:lvl4pPr marL="1371600" indent="0">
              <a:buNone/>
              <a:defRPr/>
            </a:lvl4pPr>
            <a:lvl5pPr marL="1828800" indent="0">
              <a:buNone/>
              <a:defRPr/>
            </a:lvl5pPr>
          </a:lstStyle>
          <a:p>
            <a:pPr lvl="0"/>
            <a:r>
              <a:rPr lang="zh-CN" altLang="en-US"/>
              <a:t>单击此处编辑母版文本样式</a:t>
            </a:r>
          </a:p>
        </p:txBody>
      </p:sp>
      <p:sp>
        <p:nvSpPr>
          <p:cNvPr id="22" name="剪贴画占位符 4"/>
          <p:cNvSpPr>
            <a:spLocks noGrp="1"/>
          </p:cNvSpPr>
          <p:nvPr>
            <p:ph type="clipArt" sz="quarter" idx="35"/>
          </p:nvPr>
        </p:nvSpPr>
        <p:spPr>
          <a:xfrm>
            <a:off x="662120" y="1556791"/>
            <a:ext cx="3978000" cy="0"/>
          </a:xfrm>
          <a:ln w="19050">
            <a:solidFill>
              <a:srgbClr val="D91F0C"/>
            </a:solidFill>
          </a:ln>
        </p:spPr>
        <p:txBody>
          <a:bodyPr/>
          <a:lstStyle>
            <a:lvl1pPr marL="0" indent="0">
              <a:buNone/>
              <a:defRPr sz="100" baseline="30000">
                <a:solidFill>
                  <a:srgbClr val="0070C0"/>
                </a:solidFill>
                <a:latin typeface="Arial" panose="020B0604020202020204" pitchFamily="34" charset="0"/>
                <a:ea typeface="楷体" panose="02010609060101010101" pitchFamily="49" charset="-122"/>
              </a:defRPr>
            </a:lvl1pPr>
          </a:lstStyle>
          <a:p>
            <a:r>
              <a:rPr lang="zh-CN" altLang="en-US"/>
              <a:t>单击图标添加联机映像</a:t>
            </a:r>
            <a:endParaRPr lang="zh-CN" altLang="en-US" dirty="0"/>
          </a:p>
        </p:txBody>
      </p:sp>
    </p:spTree>
    <p:extLst>
      <p:ext uri="{BB962C8B-B14F-4D97-AF65-F5344CB8AC3E}">
        <p14:creationId xmlns:p14="http://schemas.microsoft.com/office/powerpoint/2010/main" val="241877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2120" y="274641"/>
            <a:ext cx="8580000" cy="621671"/>
          </a:xfrm>
          <a:prstGeom prst="rect">
            <a:avLst/>
          </a:prstGeom>
        </p:spPr>
        <p:txBody>
          <a:bodyPr vert="horz" lIns="0" tIns="45720" rIns="0" bIns="45720" rtlCol="0" anchor="b" anchorCtr="0">
            <a:noAutofit/>
          </a:bodyPr>
          <a:lstStyle/>
          <a:p>
            <a:r>
              <a:rPr lang="zh-CN" altLang="en-US"/>
              <a:t>单击此处编辑母版标题样式</a:t>
            </a:r>
          </a:p>
        </p:txBody>
      </p:sp>
      <p:sp>
        <p:nvSpPr>
          <p:cNvPr id="3" name="文本占位符 2"/>
          <p:cNvSpPr>
            <a:spLocks noGrp="1"/>
          </p:cNvSpPr>
          <p:nvPr>
            <p:ph type="body" idx="1"/>
          </p:nvPr>
        </p:nvSpPr>
        <p:spPr>
          <a:xfrm>
            <a:off x="662120" y="1260000"/>
            <a:ext cx="8580000" cy="4860000"/>
          </a:xfrm>
          <a:prstGeom prst="rect">
            <a:avLst/>
          </a:prstGeom>
        </p:spPr>
        <p:txBody>
          <a:bodyPr vert="horz" lIns="0" tIns="45720" rIns="0" bIns="45720" rtlCol="0" anchor="t" anchorCtr="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TextBox 6"/>
          <p:cNvSpPr txBox="1"/>
          <p:nvPr userDrawn="1"/>
        </p:nvSpPr>
        <p:spPr>
          <a:xfrm>
            <a:off x="-1494203" y="134"/>
            <a:ext cx="1326147" cy="307777"/>
          </a:xfrm>
          <a:prstGeom prst="rect">
            <a:avLst/>
          </a:prstGeom>
          <a:solidFill>
            <a:srgbClr val="ED6D00"/>
          </a:solidFill>
        </p:spPr>
        <p:txBody>
          <a:bodyPr wrap="square" rtlCol="0">
            <a:spAutoFit/>
          </a:bodyPr>
          <a:lstStyle/>
          <a:p>
            <a:pPr algn="ctr">
              <a:buNone/>
            </a:pPr>
            <a:r>
              <a:rPr lang="en-US" altLang="zh-CN" sz="1400" b="1" baseline="0" dirty="0">
                <a:solidFill>
                  <a:schemeClr val="bg1"/>
                </a:solidFill>
                <a:latin typeface="Arial" pitchFamily="34" charset="0"/>
                <a:ea typeface="楷体" panose="02010609060101010101" pitchFamily="49" charset="-122"/>
                <a:cs typeface="Arial" pitchFamily="34" charset="0"/>
              </a:rPr>
              <a:t>237,109,0</a:t>
            </a:r>
            <a:endParaRPr lang="zh-CN" altLang="en-US" sz="1400" b="1" baseline="0" dirty="0">
              <a:solidFill>
                <a:schemeClr val="bg1"/>
              </a:solidFill>
              <a:latin typeface="Arial" pitchFamily="34" charset="0"/>
              <a:ea typeface="楷体" panose="02010609060101010101" pitchFamily="49" charset="-122"/>
              <a:cs typeface="Arial" pitchFamily="34" charset="0"/>
            </a:endParaRPr>
          </a:p>
        </p:txBody>
      </p:sp>
      <p:sp>
        <p:nvSpPr>
          <p:cNvPr id="8" name="TextBox 7"/>
          <p:cNvSpPr txBox="1"/>
          <p:nvPr userDrawn="1"/>
        </p:nvSpPr>
        <p:spPr>
          <a:xfrm>
            <a:off x="-1494203" y="371279"/>
            <a:ext cx="1326147" cy="307777"/>
          </a:xfrm>
          <a:prstGeom prst="rect">
            <a:avLst/>
          </a:prstGeom>
          <a:solidFill>
            <a:srgbClr val="E38700"/>
          </a:solidFill>
        </p:spPr>
        <p:txBody>
          <a:bodyPr wrap="square" rtlCol="0">
            <a:spAutoFit/>
          </a:bodyPr>
          <a:lstStyle/>
          <a:p>
            <a:pPr algn="ctr">
              <a:buNone/>
            </a:pPr>
            <a:r>
              <a:rPr lang="en-US" altLang="zh-CN" sz="1400" b="1" baseline="0" dirty="0">
                <a:solidFill>
                  <a:schemeClr val="bg1"/>
                </a:solidFill>
                <a:latin typeface="Arial" pitchFamily="34" charset="0"/>
                <a:ea typeface="楷体" panose="02010609060101010101" pitchFamily="49" charset="-122"/>
                <a:cs typeface="Arial" pitchFamily="34" charset="0"/>
              </a:rPr>
              <a:t>227,135,0</a:t>
            </a:r>
            <a:endParaRPr lang="zh-CN" altLang="en-US" sz="1400" b="1" baseline="0" dirty="0">
              <a:solidFill>
                <a:schemeClr val="bg1"/>
              </a:solidFill>
              <a:latin typeface="Arial" pitchFamily="34" charset="0"/>
              <a:ea typeface="楷体" panose="02010609060101010101" pitchFamily="49" charset="-122"/>
              <a:cs typeface="Arial" pitchFamily="34" charset="0"/>
            </a:endParaRPr>
          </a:p>
        </p:txBody>
      </p:sp>
      <p:sp>
        <p:nvSpPr>
          <p:cNvPr id="9" name="TextBox 8"/>
          <p:cNvSpPr txBox="1"/>
          <p:nvPr userDrawn="1"/>
        </p:nvSpPr>
        <p:spPr>
          <a:xfrm>
            <a:off x="-1494203" y="742422"/>
            <a:ext cx="1326147" cy="307777"/>
          </a:xfrm>
          <a:prstGeom prst="rect">
            <a:avLst/>
          </a:prstGeom>
          <a:solidFill>
            <a:srgbClr val="9E4F1E"/>
          </a:solidFill>
        </p:spPr>
        <p:txBody>
          <a:bodyPr wrap="square" rtlCol="0">
            <a:spAutoFit/>
          </a:bodyPr>
          <a:lstStyle/>
          <a:p>
            <a:pPr algn="ctr">
              <a:buNone/>
            </a:pPr>
            <a:r>
              <a:rPr lang="en-US" altLang="zh-CN" sz="1400" b="1" baseline="0" dirty="0">
                <a:solidFill>
                  <a:schemeClr val="bg1"/>
                </a:solidFill>
                <a:latin typeface="Arial" pitchFamily="34" charset="0"/>
                <a:ea typeface="楷体" panose="02010609060101010101" pitchFamily="49" charset="-122"/>
                <a:cs typeface="Arial" pitchFamily="34" charset="0"/>
              </a:rPr>
              <a:t>158,79,30</a:t>
            </a:r>
            <a:endParaRPr lang="zh-CN" altLang="en-US" sz="1400" b="1" baseline="0" dirty="0">
              <a:solidFill>
                <a:schemeClr val="bg1"/>
              </a:solidFill>
              <a:latin typeface="Arial" pitchFamily="34" charset="0"/>
              <a:ea typeface="楷体" panose="02010609060101010101" pitchFamily="49" charset="-122"/>
              <a:cs typeface="Arial" pitchFamily="34" charset="0"/>
            </a:endParaRPr>
          </a:p>
        </p:txBody>
      </p:sp>
      <p:sp>
        <p:nvSpPr>
          <p:cNvPr id="10" name="TextBox 9"/>
          <p:cNvSpPr txBox="1"/>
          <p:nvPr userDrawn="1"/>
        </p:nvSpPr>
        <p:spPr>
          <a:xfrm>
            <a:off x="-1494203" y="1113569"/>
            <a:ext cx="1326147" cy="307777"/>
          </a:xfrm>
          <a:prstGeom prst="rect">
            <a:avLst/>
          </a:prstGeom>
          <a:solidFill>
            <a:srgbClr val="F6AD32"/>
          </a:solidFill>
        </p:spPr>
        <p:txBody>
          <a:bodyPr wrap="square" rtlCol="0">
            <a:spAutoFit/>
          </a:bodyPr>
          <a:lstStyle>
            <a:defPPr>
              <a:defRPr lang="zh-CN"/>
            </a:defPPr>
            <a:lvl1pPr algn="ctr">
              <a:buNone/>
              <a:defRPr b="1">
                <a:solidFill>
                  <a:schemeClr val="tx1"/>
                </a:solidFill>
                <a:latin typeface="+mn-lt"/>
              </a:defRPr>
            </a:lvl1pPr>
          </a:lstStyle>
          <a:p>
            <a:r>
              <a:rPr lang="en-US" altLang="zh-CN" sz="1400" baseline="0" dirty="0">
                <a:solidFill>
                  <a:schemeClr val="bg1"/>
                </a:solidFill>
                <a:latin typeface="Arial" pitchFamily="34" charset="0"/>
                <a:ea typeface="楷体" panose="02010609060101010101" pitchFamily="49" charset="-122"/>
                <a:cs typeface="Arial" pitchFamily="34" charset="0"/>
              </a:rPr>
              <a:t>246,173,50</a:t>
            </a:r>
            <a:endParaRPr lang="zh-CN" altLang="en-US" sz="1400" baseline="0" dirty="0">
              <a:solidFill>
                <a:schemeClr val="bg1"/>
              </a:solidFill>
              <a:latin typeface="Arial" pitchFamily="34" charset="0"/>
              <a:ea typeface="楷体" panose="02010609060101010101" pitchFamily="49" charset="-122"/>
              <a:cs typeface="Arial" pitchFamily="34" charset="0"/>
            </a:endParaRPr>
          </a:p>
        </p:txBody>
      </p:sp>
      <p:sp>
        <p:nvSpPr>
          <p:cNvPr id="11" name="TextBox 10"/>
          <p:cNvSpPr txBox="1"/>
          <p:nvPr userDrawn="1"/>
        </p:nvSpPr>
        <p:spPr>
          <a:xfrm>
            <a:off x="-1494203" y="1484714"/>
            <a:ext cx="1326147" cy="307777"/>
          </a:xfrm>
          <a:prstGeom prst="rect">
            <a:avLst/>
          </a:prstGeom>
          <a:solidFill>
            <a:srgbClr val="DDD2B5"/>
          </a:solidFill>
        </p:spPr>
        <p:txBody>
          <a:bodyPr wrap="square" rtlCol="0">
            <a:spAutoFit/>
          </a:bodyPr>
          <a:lstStyle/>
          <a:p>
            <a:pPr algn="ctr">
              <a:buNone/>
            </a:pPr>
            <a:r>
              <a:rPr lang="en-US" altLang="zh-CN" sz="1400" b="1" baseline="0" dirty="0">
                <a:solidFill>
                  <a:schemeClr val="bg1"/>
                </a:solidFill>
                <a:latin typeface="Arial" pitchFamily="34" charset="0"/>
                <a:ea typeface="楷体" panose="02010609060101010101" pitchFamily="49" charset="-122"/>
                <a:cs typeface="Arial" pitchFamily="34" charset="0"/>
              </a:rPr>
              <a:t>221,210,181</a:t>
            </a:r>
            <a:endParaRPr lang="zh-CN" altLang="en-US" sz="1400" b="1" baseline="0" dirty="0">
              <a:solidFill>
                <a:schemeClr val="bg1"/>
              </a:solidFill>
              <a:latin typeface="Arial" pitchFamily="34" charset="0"/>
              <a:ea typeface="楷体" panose="02010609060101010101" pitchFamily="49" charset="-122"/>
              <a:cs typeface="Arial" pitchFamily="34" charset="0"/>
            </a:endParaRPr>
          </a:p>
        </p:txBody>
      </p:sp>
      <p:cxnSp>
        <p:nvCxnSpPr>
          <p:cNvPr id="13" name="Straight Connector 12"/>
          <p:cNvCxnSpPr/>
          <p:nvPr userDrawn="1"/>
        </p:nvCxnSpPr>
        <p:spPr bwMode="auto">
          <a:xfrm>
            <a:off x="662120" y="908050"/>
            <a:ext cx="8580000" cy="0"/>
          </a:xfrm>
          <a:prstGeom prst="line">
            <a:avLst/>
          </a:prstGeom>
          <a:noFill/>
          <a:ln w="28575" cap="flat" cmpd="sng" algn="ctr">
            <a:solidFill>
              <a:srgbClr val="ED6D00"/>
            </a:solidFill>
            <a:prstDash val="solid"/>
            <a:round/>
            <a:headEnd type="none" w="med" len="med"/>
            <a:tailEnd type="none" w="med" len="med"/>
          </a:ln>
          <a:effectLst/>
        </p:spPr>
      </p:cxnSp>
      <p:sp>
        <p:nvSpPr>
          <p:cNvPr id="16" name="TextBox 15"/>
          <p:cNvSpPr txBox="1"/>
          <p:nvPr userDrawn="1"/>
        </p:nvSpPr>
        <p:spPr>
          <a:xfrm>
            <a:off x="8853433" y="6639166"/>
            <a:ext cx="468052"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a:spcBef>
                <a:spcPct val="0"/>
              </a:spcBef>
              <a:buClrTx/>
              <a:buSzTx/>
              <a:buFontTx/>
              <a:buNone/>
              <a:defRPr sz="1000">
                <a:solidFill>
                  <a:schemeClr val="tx1"/>
                </a:solidFill>
                <a:latin typeface="+mn-lt"/>
                <a:ea typeface="宋体" pitchFamily="2" charset="-122"/>
              </a:defRPr>
            </a:lvl1pPr>
          </a:lstStyle>
          <a:p>
            <a:pPr lvl="0"/>
            <a:fld id="{C0E7C5E1-F233-4E3E-8677-32766CDCE71E}" type="slidenum">
              <a:rPr lang="zh-CN" altLang="en-US" baseline="0" smtClean="0">
                <a:latin typeface="Arial" panose="020B0604020202020204" pitchFamily="34" charset="0"/>
                <a:ea typeface="楷体" panose="02010609060101010101" pitchFamily="49" charset="-122"/>
              </a:rPr>
              <a:pPr lvl="0"/>
              <a:t>‹#›</a:t>
            </a:fld>
            <a:endParaRPr lang="zh-CN" altLang="en-US" baseline="0" dirty="0">
              <a:latin typeface="Arial" panose="020B0604020202020204" pitchFamily="34" charset="0"/>
              <a:ea typeface="楷体" panose="02010609060101010101" pitchFamily="49" charset="-122"/>
            </a:endParaRPr>
          </a:p>
        </p:txBody>
      </p:sp>
    </p:spTree>
    <p:extLst>
      <p:ext uri="{BB962C8B-B14F-4D97-AF65-F5344CB8AC3E}">
        <p14:creationId xmlns:p14="http://schemas.microsoft.com/office/powerpoint/2010/main" val="170379005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0" r:id="rId4"/>
    <p:sldLayoutId id="2147483657" r:id="rId5"/>
    <p:sldLayoutId id="2147483664" r:id="rId6"/>
    <p:sldLayoutId id="2147483659" r:id="rId7"/>
    <p:sldLayoutId id="2147483660" r:id="rId8"/>
    <p:sldLayoutId id="2147483661" r:id="rId9"/>
    <p:sldLayoutId id="2147483662" r:id="rId10"/>
    <p:sldLayoutId id="2147483663" r:id="rId11"/>
    <p:sldLayoutId id="2147483665" r:id="rId12"/>
  </p:sldLayoutIdLst>
  <p:txStyles>
    <p:titleStyle>
      <a:lvl1pPr algn="l" defTabSz="914400" rtl="0" eaLnBrk="1" latinLnBrk="0" hangingPunct="1">
        <a:spcBef>
          <a:spcPct val="0"/>
        </a:spcBef>
        <a:buNone/>
        <a:defRPr sz="2000" b="1" kern="1200" baseline="0">
          <a:solidFill>
            <a:schemeClr val="tx1"/>
          </a:solidFill>
          <a:latin typeface="Arial" panose="020B0604020202020204" pitchFamily="34" charset="0"/>
          <a:ea typeface="楷体" panose="02010609060101010101" pitchFamily="49" charset="-122"/>
          <a:cs typeface="+mj-cs"/>
        </a:defRPr>
      </a:lvl1pPr>
    </p:titleStyle>
    <p:bodyStyle>
      <a:lvl1pPr marL="230400" indent="-230400" algn="l" defTabSz="914400" rtl="0" eaLnBrk="1" latinLnBrk="0" hangingPunct="1">
        <a:spcBef>
          <a:spcPts val="600"/>
        </a:spcBef>
        <a:buSzPct val="90000"/>
        <a:buFont typeface="Wingdings" pitchFamily="2" charset="2"/>
        <a:buChar char="n"/>
        <a:defRPr sz="1100" kern="1200" baseline="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sz="1100" kern="1200" baseline="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sz="1100" kern="1200" baseline="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 Id="rId5" Type="http://schemas.openxmlformats.org/officeDocument/2006/relationships/chart" Target="../charts/chart4.xml"/><Relationship Id="rId4" Type="http://schemas.openxmlformats.org/officeDocument/2006/relationships/chart" Target="../charts/chart3.xml"/></Relationships>
</file>

<file path=ppt/slides/_rels/slide4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007554" y="2940740"/>
            <a:ext cx="4680000" cy="360000"/>
          </a:xfrm>
        </p:spPr>
        <p:txBody>
          <a:bodyPr/>
          <a:lstStyle/>
          <a:p>
            <a:r>
              <a:rPr kumimoji="1" lang="zh-CN" altLang="en-US" dirty="0"/>
              <a:t>小睡眠</a:t>
            </a:r>
            <a:r>
              <a:rPr kumimoji="1" lang="en-US" altLang="zh-CN" dirty="0"/>
              <a:t>IM</a:t>
            </a:r>
            <a:endParaRPr kumimoji="1" lang="zh-CN" altLang="en-US" dirty="0"/>
          </a:p>
        </p:txBody>
      </p:sp>
      <p:sp>
        <p:nvSpPr>
          <p:cNvPr id="6" name="文本占位符 5"/>
          <p:cNvSpPr>
            <a:spLocks noGrp="1"/>
          </p:cNvSpPr>
          <p:nvPr>
            <p:ph type="body" idx="10"/>
          </p:nvPr>
        </p:nvSpPr>
        <p:spPr>
          <a:xfrm>
            <a:off x="5596669" y="3437662"/>
            <a:ext cx="1501770" cy="360040"/>
          </a:xfrm>
        </p:spPr>
        <p:txBody>
          <a:bodyPr/>
          <a:lstStyle/>
          <a:p>
            <a:r>
              <a:rPr kumimoji="1" lang="en-US" altLang="zh-CN" dirty="0"/>
              <a:t>2018.10</a:t>
            </a:r>
          </a:p>
        </p:txBody>
      </p:sp>
      <p:pic>
        <p:nvPicPr>
          <p:cNvPr id="3" name="图片 2">
            <a:extLst>
              <a:ext uri="{FF2B5EF4-FFF2-40B4-BE49-F238E27FC236}">
                <a16:creationId xmlns:a16="http://schemas.microsoft.com/office/drawing/2014/main" id="{B63FEFBE-3FCB-F240-A222-770387363601}"/>
              </a:ext>
            </a:extLst>
          </p:cNvPr>
          <p:cNvPicPr>
            <a:picLocks noChangeAspect="1"/>
          </p:cNvPicPr>
          <p:nvPr/>
        </p:nvPicPr>
        <p:blipFill>
          <a:blip r:embed="rId3"/>
          <a:stretch>
            <a:fillRect/>
          </a:stretch>
        </p:blipFill>
        <p:spPr>
          <a:xfrm>
            <a:off x="4148528" y="2803778"/>
            <a:ext cx="996372" cy="993924"/>
          </a:xfrm>
          <a:prstGeom prst="rect">
            <a:avLst/>
          </a:prstGeom>
        </p:spPr>
      </p:pic>
    </p:spTree>
    <p:extLst>
      <p:ext uri="{BB962C8B-B14F-4D97-AF65-F5344CB8AC3E}">
        <p14:creationId xmlns:p14="http://schemas.microsoft.com/office/powerpoint/2010/main" val="977514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sz="1800" dirty="0"/>
              <a:t>数据重点</a:t>
            </a:r>
            <a:r>
              <a:rPr kumimoji="1" lang="en-US" altLang="zh-CN" sz="1800" dirty="0"/>
              <a:t>1</a:t>
            </a:r>
            <a:r>
              <a:rPr kumimoji="1" lang="zh-CN" altLang="en-US" sz="1800" dirty="0"/>
              <a:t>：低成本稳定增长到数千万用户，但增速在放缓</a:t>
            </a:r>
          </a:p>
        </p:txBody>
      </p:sp>
      <p:sp>
        <p:nvSpPr>
          <p:cNvPr id="3" name="文本占位符 2">
            <a:extLst>
              <a:ext uri="{FF2B5EF4-FFF2-40B4-BE49-F238E27FC236}">
                <a16:creationId xmlns:a16="http://schemas.microsoft.com/office/drawing/2014/main" id="{DC47CDE5-65D5-5640-8A95-34AF2F19051C}"/>
              </a:ext>
            </a:extLst>
          </p:cNvPr>
          <p:cNvSpPr>
            <a:spLocks noGrp="1"/>
          </p:cNvSpPr>
          <p:nvPr>
            <p:ph type="body" sz="quarter" idx="21"/>
          </p:nvPr>
        </p:nvSpPr>
        <p:spPr/>
        <p:txBody>
          <a:bodyPr/>
          <a:lstStyle/>
          <a:p>
            <a:r>
              <a:rPr kumimoji="1" lang="zh-CN" altLang="en-US" dirty="0"/>
              <a:t>小睡眠</a:t>
            </a:r>
            <a:r>
              <a:rPr kumimoji="1" lang="en-US" altLang="zh-CN" dirty="0"/>
              <a:t>App+</a:t>
            </a:r>
            <a:r>
              <a:rPr kumimoji="1" lang="zh-CN" altLang="en-US" dirty="0"/>
              <a:t>小程序的</a:t>
            </a:r>
            <a:r>
              <a:rPr kumimoji="1" lang="en-US" altLang="zh-CN" dirty="0"/>
              <a:t>CAC</a:t>
            </a:r>
            <a:r>
              <a:rPr kumimoji="1" lang="zh-CN" altLang="en-US" dirty="0"/>
              <a:t>变化趋势（</a:t>
            </a:r>
            <a:r>
              <a:rPr kumimoji="1" lang="en-US" altLang="zh-CN" dirty="0"/>
              <a:t>2017.1-2018.6</a:t>
            </a:r>
            <a:r>
              <a:rPr kumimoji="1" lang="zh-CN" altLang="en-US" dirty="0"/>
              <a:t>）</a:t>
            </a:r>
          </a:p>
        </p:txBody>
      </p:sp>
      <p:sp>
        <p:nvSpPr>
          <p:cNvPr id="6" name="内容占位符 5">
            <a:extLst>
              <a:ext uri="{FF2B5EF4-FFF2-40B4-BE49-F238E27FC236}">
                <a16:creationId xmlns:a16="http://schemas.microsoft.com/office/drawing/2014/main" id="{DD2177AB-CBC4-5243-A7EF-FC5519376065}"/>
              </a:ext>
            </a:extLst>
          </p:cNvPr>
          <p:cNvSpPr>
            <a:spLocks noGrp="1"/>
          </p:cNvSpPr>
          <p:nvPr>
            <p:ph sz="quarter" idx="24"/>
          </p:nvPr>
        </p:nvSpPr>
        <p:spPr>
          <a:xfrm>
            <a:off x="2216696" y="4760231"/>
            <a:ext cx="4536504" cy="576064"/>
          </a:xfrm>
        </p:spPr>
        <p:txBody>
          <a:bodyPr/>
          <a:lstStyle/>
          <a:p>
            <a:r>
              <a:rPr kumimoji="1" lang="zh-CN" altLang="en-US" dirty="0"/>
              <a:t>单用户激活不超过</a:t>
            </a:r>
            <a:r>
              <a:rPr kumimoji="1" lang="en-US" altLang="zh-CN" dirty="0"/>
              <a:t>0.09</a:t>
            </a:r>
            <a:r>
              <a:rPr kumimoji="1" lang="zh-CN" altLang="en-US" dirty="0"/>
              <a:t>元（</a:t>
            </a:r>
            <a:r>
              <a:rPr kumimoji="1" lang="en-US" altLang="zh-CN" dirty="0"/>
              <a:t>App+</a:t>
            </a:r>
            <a:r>
              <a:rPr kumimoji="1" lang="zh-CN" altLang="en-US" dirty="0"/>
              <a:t>小程序），</a:t>
            </a:r>
            <a:r>
              <a:rPr kumimoji="1" lang="en-US" altLang="zh-CN" dirty="0"/>
              <a:t>App</a:t>
            </a:r>
            <a:r>
              <a:rPr kumimoji="1" lang="zh-CN" altLang="en-US" dirty="0"/>
              <a:t>激活成本不超过</a:t>
            </a:r>
            <a:r>
              <a:rPr kumimoji="1" lang="en-US" altLang="zh-CN" dirty="0"/>
              <a:t>0.4</a:t>
            </a:r>
            <a:r>
              <a:rPr kumimoji="1" lang="zh-CN" altLang="en-US" dirty="0"/>
              <a:t>元</a:t>
            </a:r>
            <a:endParaRPr kumimoji="1" lang="en-US" altLang="zh-CN" dirty="0"/>
          </a:p>
          <a:p>
            <a:r>
              <a:rPr kumimoji="1" lang="en-US" altLang="zh-CN" dirty="0"/>
              <a:t>2017.1-2018.6</a:t>
            </a:r>
            <a:r>
              <a:rPr kumimoji="1" lang="zh-CN" altLang="en-US" dirty="0"/>
              <a:t>，月均营销费用</a:t>
            </a:r>
            <a:r>
              <a:rPr kumimoji="1" lang="en-US" altLang="zh-CN" dirty="0"/>
              <a:t>8.6</a:t>
            </a:r>
            <a:r>
              <a:rPr kumimoji="1" lang="zh-CN" altLang="en-US" dirty="0"/>
              <a:t>万元，平均月新增用户</a:t>
            </a:r>
            <a:r>
              <a:rPr kumimoji="1" lang="en-US" altLang="zh-CN" dirty="0"/>
              <a:t>317</a:t>
            </a:r>
            <a:r>
              <a:rPr kumimoji="1" lang="zh-CN" altLang="en-US" dirty="0"/>
              <a:t>万。</a:t>
            </a:r>
            <a:endParaRPr kumimoji="1" lang="en-US" altLang="zh-CN" dirty="0"/>
          </a:p>
        </p:txBody>
      </p:sp>
      <p:pic>
        <p:nvPicPr>
          <p:cNvPr id="15" name="内容占位符 12">
            <a:extLst>
              <a:ext uri="{FF2B5EF4-FFF2-40B4-BE49-F238E27FC236}">
                <a16:creationId xmlns:a16="http://schemas.microsoft.com/office/drawing/2014/main" id="{F77551CD-D70F-964F-BEEB-351CB0C05405}"/>
              </a:ext>
            </a:extLst>
          </p:cNvPr>
          <p:cNvPicPr>
            <a:picLocks noChangeAspect="1"/>
          </p:cNvPicPr>
          <p:nvPr/>
        </p:nvPicPr>
        <p:blipFill>
          <a:blip r:embed="rId3"/>
          <a:stretch>
            <a:fillRect/>
          </a:stretch>
        </p:blipFill>
        <p:spPr>
          <a:xfrm>
            <a:off x="2144688" y="2338441"/>
            <a:ext cx="4427773" cy="2098671"/>
          </a:xfrm>
          <a:prstGeom prst="rect">
            <a:avLst/>
          </a:prstGeom>
          <a:noFill/>
          <a:ln w="9525">
            <a:noFill/>
            <a:miter lim="800000"/>
            <a:headEnd/>
            <a:tailEnd/>
          </a:ln>
        </p:spPr>
      </p:pic>
      <p:sp>
        <p:nvSpPr>
          <p:cNvPr id="8" name="文本占位符 7">
            <a:extLst>
              <a:ext uri="{FF2B5EF4-FFF2-40B4-BE49-F238E27FC236}">
                <a16:creationId xmlns:a16="http://schemas.microsoft.com/office/drawing/2014/main" id="{2C598C69-1E1C-9141-B494-6CDBFBA8548D}"/>
              </a:ext>
            </a:extLst>
          </p:cNvPr>
          <p:cNvSpPr>
            <a:spLocks noGrp="1"/>
          </p:cNvSpPr>
          <p:nvPr>
            <p:ph type="body" sz="quarter" idx="26"/>
          </p:nvPr>
        </p:nvSpPr>
        <p:spPr>
          <a:xfrm>
            <a:off x="2648744" y="1903549"/>
            <a:ext cx="1021365" cy="111773"/>
          </a:xfrm>
        </p:spPr>
        <p:txBody>
          <a:bodyPr/>
          <a:lstStyle/>
          <a:p>
            <a:r>
              <a:rPr kumimoji="1" lang="en-US" altLang="zh-CN" sz="1200" dirty="0"/>
              <a:t>CAC</a:t>
            </a:r>
            <a:r>
              <a:rPr kumimoji="1" lang="zh-CN" altLang="en-US" sz="1200" dirty="0"/>
              <a:t>变化趋势</a:t>
            </a:r>
          </a:p>
        </p:txBody>
      </p:sp>
      <p:sp>
        <p:nvSpPr>
          <p:cNvPr id="5" name="联机映像占位符 4">
            <a:extLst>
              <a:ext uri="{FF2B5EF4-FFF2-40B4-BE49-F238E27FC236}">
                <a16:creationId xmlns:a16="http://schemas.microsoft.com/office/drawing/2014/main" id="{E11DE9CF-B0B0-F644-8A4E-D8F78EE654D8}"/>
              </a:ext>
            </a:extLst>
          </p:cNvPr>
          <p:cNvSpPr>
            <a:spLocks noGrp="1"/>
          </p:cNvSpPr>
          <p:nvPr>
            <p:ph type="clipArt" sz="quarter" idx="35"/>
          </p:nvPr>
        </p:nvSpPr>
        <p:spPr/>
      </p:sp>
    </p:spTree>
    <p:extLst>
      <p:ext uri="{BB962C8B-B14F-4D97-AF65-F5344CB8AC3E}">
        <p14:creationId xmlns:p14="http://schemas.microsoft.com/office/powerpoint/2010/main" val="175784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10535-FCDB-E147-8CB5-DEF55820047A}"/>
              </a:ext>
            </a:extLst>
          </p:cNvPr>
          <p:cNvSpPr>
            <a:spLocks noGrp="1"/>
          </p:cNvSpPr>
          <p:nvPr>
            <p:ph type="title"/>
          </p:nvPr>
        </p:nvSpPr>
        <p:spPr>
          <a:xfrm>
            <a:off x="704528" y="192447"/>
            <a:ext cx="8580000" cy="621671"/>
          </a:xfrm>
        </p:spPr>
        <p:txBody>
          <a:bodyPr/>
          <a:lstStyle/>
          <a:p>
            <a:r>
              <a:rPr kumimoji="1" lang="zh-CN" altLang="en-US" dirty="0"/>
              <a:t>数据重点</a:t>
            </a:r>
            <a:r>
              <a:rPr kumimoji="1" lang="en-US" altLang="zh-CN" dirty="0"/>
              <a:t>2</a:t>
            </a:r>
            <a:r>
              <a:rPr kumimoji="1" lang="zh-CN" altLang="en-US" dirty="0"/>
              <a:t>：高留存，</a:t>
            </a:r>
            <a:r>
              <a:rPr kumimoji="1" lang="en-US" altLang="zh-CN" dirty="0"/>
              <a:t>APP6</a:t>
            </a:r>
            <a:r>
              <a:rPr kumimoji="1" lang="zh-CN" altLang="en-US" dirty="0"/>
              <a:t>个月留存</a:t>
            </a:r>
            <a:r>
              <a:rPr kumimoji="1" lang="en-US" altLang="zh-CN" dirty="0"/>
              <a:t>30%</a:t>
            </a:r>
            <a:r>
              <a:rPr kumimoji="1" lang="zh-CN" altLang="en-US" dirty="0"/>
              <a:t>（月活留存）</a:t>
            </a:r>
          </a:p>
        </p:txBody>
      </p:sp>
      <p:sp>
        <p:nvSpPr>
          <p:cNvPr id="3" name="文本占位符 2">
            <a:extLst>
              <a:ext uri="{FF2B5EF4-FFF2-40B4-BE49-F238E27FC236}">
                <a16:creationId xmlns:a16="http://schemas.microsoft.com/office/drawing/2014/main" id="{700D4068-F6ED-CF4F-8163-0257FB1AF83C}"/>
              </a:ext>
            </a:extLst>
          </p:cNvPr>
          <p:cNvSpPr>
            <a:spLocks noGrp="1"/>
          </p:cNvSpPr>
          <p:nvPr>
            <p:ph type="body" sz="quarter" idx="12"/>
          </p:nvPr>
        </p:nvSpPr>
        <p:spPr>
          <a:xfrm>
            <a:off x="5243429" y="892389"/>
            <a:ext cx="3978000" cy="322263"/>
          </a:xfrm>
        </p:spPr>
        <p:txBody>
          <a:bodyPr/>
          <a:lstStyle/>
          <a:p>
            <a:r>
              <a:rPr kumimoji="1" lang="zh-CN" altLang="en-US" dirty="0"/>
              <a:t>小睡眠小程序留存率：高于其他小游戏及工具</a:t>
            </a:r>
          </a:p>
        </p:txBody>
      </p:sp>
      <p:sp>
        <p:nvSpPr>
          <p:cNvPr id="4" name="文本占位符 3">
            <a:extLst>
              <a:ext uri="{FF2B5EF4-FFF2-40B4-BE49-F238E27FC236}">
                <a16:creationId xmlns:a16="http://schemas.microsoft.com/office/drawing/2014/main" id="{A10BAFB0-1F28-7940-A5A0-F3387C7A57D8}"/>
              </a:ext>
            </a:extLst>
          </p:cNvPr>
          <p:cNvSpPr>
            <a:spLocks noGrp="1"/>
          </p:cNvSpPr>
          <p:nvPr>
            <p:ph type="body" sz="quarter" idx="13"/>
          </p:nvPr>
        </p:nvSpPr>
        <p:spPr>
          <a:xfrm>
            <a:off x="5215623" y="3903391"/>
            <a:ext cx="3978000" cy="274637"/>
          </a:xfrm>
        </p:spPr>
        <p:txBody>
          <a:bodyPr/>
          <a:lstStyle/>
          <a:p>
            <a:r>
              <a:rPr lang="en-US" altLang="zh-CN" dirty="0"/>
              <a:t>App</a:t>
            </a:r>
            <a:r>
              <a:rPr lang="zh-CN" altLang="en-US" dirty="0"/>
              <a:t>长期留存稳定</a:t>
            </a:r>
          </a:p>
          <a:p>
            <a:endParaRPr kumimoji="1" lang="zh-CN" altLang="en-US" dirty="0"/>
          </a:p>
        </p:txBody>
      </p:sp>
      <p:sp>
        <p:nvSpPr>
          <p:cNvPr id="9" name="文本占位符 8">
            <a:extLst>
              <a:ext uri="{FF2B5EF4-FFF2-40B4-BE49-F238E27FC236}">
                <a16:creationId xmlns:a16="http://schemas.microsoft.com/office/drawing/2014/main" id="{F1A931B1-F06D-3947-9F39-D3471F192FCF}"/>
              </a:ext>
            </a:extLst>
          </p:cNvPr>
          <p:cNvSpPr>
            <a:spLocks noGrp="1"/>
          </p:cNvSpPr>
          <p:nvPr>
            <p:ph type="body" sz="quarter" idx="21"/>
          </p:nvPr>
        </p:nvSpPr>
        <p:spPr>
          <a:xfrm>
            <a:off x="641429" y="896110"/>
            <a:ext cx="3978000" cy="322263"/>
          </a:xfrm>
        </p:spPr>
        <p:txBody>
          <a:bodyPr/>
          <a:lstStyle/>
          <a:p>
            <a:r>
              <a:rPr kumimoji="1" lang="zh-CN" altLang="en-US" dirty="0"/>
              <a:t>小睡眠</a:t>
            </a:r>
            <a:r>
              <a:rPr kumimoji="1" lang="en-US" altLang="zh-CN" dirty="0"/>
              <a:t>App</a:t>
            </a:r>
            <a:r>
              <a:rPr kumimoji="1" lang="zh-CN" altLang="en-US" dirty="0"/>
              <a:t>留存</a:t>
            </a:r>
            <a:r>
              <a:rPr kumimoji="1" lang="en-US" altLang="zh-CN" dirty="0"/>
              <a:t>Cohort</a:t>
            </a:r>
            <a:r>
              <a:rPr kumimoji="1" lang="zh-CN" altLang="en-US" dirty="0"/>
              <a:t> </a:t>
            </a:r>
            <a:r>
              <a:rPr kumimoji="1" lang="en-US" altLang="zh-CN" dirty="0"/>
              <a:t>Analysis</a:t>
            </a:r>
            <a:endParaRPr kumimoji="1" lang="zh-CN" altLang="en-US" dirty="0"/>
          </a:p>
          <a:p>
            <a:endParaRPr kumimoji="1" lang="zh-CN" altLang="en-US" dirty="0"/>
          </a:p>
        </p:txBody>
      </p:sp>
      <p:sp>
        <p:nvSpPr>
          <p:cNvPr id="10" name="文本占位符 9">
            <a:extLst>
              <a:ext uri="{FF2B5EF4-FFF2-40B4-BE49-F238E27FC236}">
                <a16:creationId xmlns:a16="http://schemas.microsoft.com/office/drawing/2014/main" id="{8BEE71DC-8DAF-744B-88C2-B04DC3B9A840}"/>
              </a:ext>
            </a:extLst>
          </p:cNvPr>
          <p:cNvSpPr>
            <a:spLocks noGrp="1"/>
          </p:cNvSpPr>
          <p:nvPr>
            <p:ph type="body" sz="quarter" idx="22"/>
          </p:nvPr>
        </p:nvSpPr>
        <p:spPr>
          <a:xfrm>
            <a:off x="641429" y="3889675"/>
            <a:ext cx="3978000" cy="274637"/>
          </a:xfrm>
        </p:spPr>
        <p:txBody>
          <a:bodyPr/>
          <a:lstStyle/>
          <a:p>
            <a:r>
              <a:rPr kumimoji="1" lang="zh-CN" altLang="en-US" dirty="0"/>
              <a:t>小睡眠</a:t>
            </a:r>
            <a:r>
              <a:rPr kumimoji="1" lang="en-US" altLang="zh-CN" dirty="0"/>
              <a:t>App</a:t>
            </a:r>
            <a:r>
              <a:rPr kumimoji="1" lang="zh-CN" altLang="en-US" dirty="0"/>
              <a:t>各月留存</a:t>
            </a:r>
          </a:p>
          <a:p>
            <a:endParaRPr kumimoji="1" lang="zh-CN" altLang="en-US" dirty="0"/>
          </a:p>
        </p:txBody>
      </p:sp>
      <p:sp>
        <p:nvSpPr>
          <p:cNvPr id="19" name="联机映像占位符 18">
            <a:extLst>
              <a:ext uri="{FF2B5EF4-FFF2-40B4-BE49-F238E27FC236}">
                <a16:creationId xmlns:a16="http://schemas.microsoft.com/office/drawing/2014/main" id="{F8B85CD5-AA69-F84B-AEED-3CD19AB33A95}"/>
              </a:ext>
            </a:extLst>
          </p:cNvPr>
          <p:cNvSpPr>
            <a:spLocks noGrp="1"/>
          </p:cNvSpPr>
          <p:nvPr>
            <p:ph type="clipArt" sz="quarter" idx="35"/>
          </p:nvPr>
        </p:nvSpPr>
        <p:spPr>
          <a:xfrm>
            <a:off x="641429" y="1214102"/>
            <a:ext cx="3978000" cy="0"/>
          </a:xfrm>
        </p:spPr>
      </p:sp>
      <p:sp>
        <p:nvSpPr>
          <p:cNvPr id="20" name="联机映像占位符 19">
            <a:extLst>
              <a:ext uri="{FF2B5EF4-FFF2-40B4-BE49-F238E27FC236}">
                <a16:creationId xmlns:a16="http://schemas.microsoft.com/office/drawing/2014/main" id="{08047AD2-5B88-3945-A4BC-955E645CEBB9}"/>
              </a:ext>
            </a:extLst>
          </p:cNvPr>
          <p:cNvSpPr>
            <a:spLocks noGrp="1"/>
          </p:cNvSpPr>
          <p:nvPr>
            <p:ph type="clipArt" sz="quarter" idx="36"/>
          </p:nvPr>
        </p:nvSpPr>
        <p:spPr>
          <a:xfrm>
            <a:off x="641429" y="4142297"/>
            <a:ext cx="3978000" cy="0"/>
          </a:xfrm>
        </p:spPr>
      </p:sp>
      <p:sp>
        <p:nvSpPr>
          <p:cNvPr id="21" name="联机映像占位符 20">
            <a:extLst>
              <a:ext uri="{FF2B5EF4-FFF2-40B4-BE49-F238E27FC236}">
                <a16:creationId xmlns:a16="http://schemas.microsoft.com/office/drawing/2014/main" id="{C48FA588-FA78-7440-83C9-A0DDA355A339}"/>
              </a:ext>
            </a:extLst>
          </p:cNvPr>
          <p:cNvSpPr>
            <a:spLocks noGrp="1"/>
          </p:cNvSpPr>
          <p:nvPr>
            <p:ph type="clipArt" sz="quarter" idx="37"/>
          </p:nvPr>
        </p:nvSpPr>
        <p:spPr>
          <a:xfrm>
            <a:off x="5243429" y="1214103"/>
            <a:ext cx="3978000" cy="0"/>
          </a:xfrm>
        </p:spPr>
      </p:sp>
      <p:sp>
        <p:nvSpPr>
          <p:cNvPr id="22" name="联机映像占位符 21">
            <a:extLst>
              <a:ext uri="{FF2B5EF4-FFF2-40B4-BE49-F238E27FC236}">
                <a16:creationId xmlns:a16="http://schemas.microsoft.com/office/drawing/2014/main" id="{F38087F3-E8E5-F846-B11F-5A1B7EC52EC7}"/>
              </a:ext>
            </a:extLst>
          </p:cNvPr>
          <p:cNvSpPr>
            <a:spLocks noGrp="1"/>
          </p:cNvSpPr>
          <p:nvPr>
            <p:ph type="clipArt" sz="quarter" idx="38"/>
          </p:nvPr>
        </p:nvSpPr>
        <p:spPr>
          <a:xfrm>
            <a:off x="5243429" y="4142297"/>
            <a:ext cx="3978000" cy="0"/>
          </a:xfrm>
        </p:spPr>
      </p:sp>
      <p:pic>
        <p:nvPicPr>
          <p:cNvPr id="5" name="图片 4">
            <a:extLst>
              <a:ext uri="{FF2B5EF4-FFF2-40B4-BE49-F238E27FC236}">
                <a16:creationId xmlns:a16="http://schemas.microsoft.com/office/drawing/2014/main" id="{3B9D1EAE-8FD4-304E-A648-B8B5EB65671D}"/>
              </a:ext>
            </a:extLst>
          </p:cNvPr>
          <p:cNvPicPr>
            <a:picLocks noChangeAspect="1"/>
          </p:cNvPicPr>
          <p:nvPr/>
        </p:nvPicPr>
        <p:blipFill>
          <a:blip r:embed="rId2"/>
          <a:stretch>
            <a:fillRect/>
          </a:stretch>
        </p:blipFill>
        <p:spPr>
          <a:xfrm>
            <a:off x="5529064" y="1427232"/>
            <a:ext cx="1841207" cy="2298460"/>
          </a:xfrm>
          <a:prstGeom prst="rect">
            <a:avLst/>
          </a:prstGeom>
        </p:spPr>
      </p:pic>
      <p:sp>
        <p:nvSpPr>
          <p:cNvPr id="27" name="内容占位符 5">
            <a:extLst>
              <a:ext uri="{FF2B5EF4-FFF2-40B4-BE49-F238E27FC236}">
                <a16:creationId xmlns:a16="http://schemas.microsoft.com/office/drawing/2014/main" id="{FC5208E0-E2B5-B341-A512-21F0FF9883C3}"/>
              </a:ext>
            </a:extLst>
          </p:cNvPr>
          <p:cNvSpPr txBox="1">
            <a:spLocks/>
          </p:cNvSpPr>
          <p:nvPr/>
        </p:nvSpPr>
        <p:spPr>
          <a:xfrm>
            <a:off x="7241446" y="1293741"/>
            <a:ext cx="2304256" cy="1343172"/>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其他小程序留存情况</a:t>
            </a:r>
            <a:endParaRPr kumimoji="1" lang="en-US" altLang="zh-CN" dirty="0"/>
          </a:p>
          <a:p>
            <a:pPr lvl="1"/>
            <a:r>
              <a:rPr kumimoji="1" lang="zh-CN" altLang="en-US" dirty="0"/>
              <a:t>神手：周留存</a:t>
            </a:r>
            <a:r>
              <a:rPr kumimoji="1" lang="en-US" altLang="zh-CN" dirty="0"/>
              <a:t>15%</a:t>
            </a:r>
          </a:p>
          <a:p>
            <a:pPr lvl="1"/>
            <a:r>
              <a:rPr kumimoji="1" lang="zh-CN" altLang="en-US" dirty="0"/>
              <a:t>画画猜猜：周留存</a:t>
            </a:r>
            <a:r>
              <a:rPr kumimoji="1" lang="en-US" altLang="zh-CN" dirty="0"/>
              <a:t>15%</a:t>
            </a:r>
          </a:p>
          <a:p>
            <a:pPr lvl="1"/>
            <a:r>
              <a:rPr kumimoji="1" lang="zh-CN" altLang="en-US" dirty="0"/>
              <a:t>享物说：周留存</a:t>
            </a:r>
            <a:r>
              <a:rPr kumimoji="1" lang="en-US" altLang="zh-CN" dirty="0"/>
              <a:t>50%</a:t>
            </a:r>
          </a:p>
          <a:p>
            <a:pPr lvl="1"/>
            <a:r>
              <a:rPr kumimoji="1" lang="zh-CN" altLang="en-US" dirty="0"/>
              <a:t>忆年：周留存</a:t>
            </a:r>
            <a:r>
              <a:rPr kumimoji="1" lang="en-US" altLang="zh-CN" dirty="0"/>
              <a:t>30%</a:t>
            </a:r>
            <a:endParaRPr kumimoji="1" lang="zh-CN" altLang="en-US" dirty="0"/>
          </a:p>
        </p:txBody>
      </p:sp>
      <p:pic>
        <p:nvPicPr>
          <p:cNvPr id="15" name="内容占位符 14">
            <a:extLst>
              <a:ext uri="{FF2B5EF4-FFF2-40B4-BE49-F238E27FC236}">
                <a16:creationId xmlns:a16="http://schemas.microsoft.com/office/drawing/2014/main" id="{040F40C8-9B0D-204B-9E80-94D17FBCFE3D}"/>
              </a:ext>
            </a:extLst>
          </p:cNvPr>
          <p:cNvPicPr>
            <a:picLocks noGrp="1" noChangeAspect="1"/>
          </p:cNvPicPr>
          <p:nvPr>
            <p:ph sz="quarter" idx="23"/>
          </p:nvPr>
        </p:nvPicPr>
        <p:blipFill>
          <a:blip r:embed="rId3"/>
          <a:stretch>
            <a:fillRect/>
          </a:stretch>
        </p:blipFill>
        <p:spPr>
          <a:xfrm>
            <a:off x="1141056" y="1405243"/>
            <a:ext cx="3450357" cy="2320449"/>
          </a:xfrm>
          <a:prstGeom prst="rect">
            <a:avLst/>
          </a:prstGeom>
        </p:spPr>
      </p:pic>
      <p:pic>
        <p:nvPicPr>
          <p:cNvPr id="8" name="内容占位符 7">
            <a:extLst>
              <a:ext uri="{FF2B5EF4-FFF2-40B4-BE49-F238E27FC236}">
                <a16:creationId xmlns:a16="http://schemas.microsoft.com/office/drawing/2014/main" id="{5D1C2105-CF03-134E-A35A-69964AD32652}"/>
              </a:ext>
            </a:extLst>
          </p:cNvPr>
          <p:cNvPicPr>
            <a:picLocks noGrp="1" noChangeAspect="1"/>
          </p:cNvPicPr>
          <p:nvPr>
            <p:ph sz="quarter" idx="15"/>
          </p:nvPr>
        </p:nvPicPr>
        <p:blipFill>
          <a:blip r:embed="rId4"/>
          <a:stretch>
            <a:fillRect/>
          </a:stretch>
        </p:blipFill>
        <p:spPr>
          <a:xfrm>
            <a:off x="5529064" y="4429570"/>
            <a:ext cx="3321018" cy="1787151"/>
          </a:xfrm>
          <a:prstGeom prst="rect">
            <a:avLst/>
          </a:prstGeom>
        </p:spPr>
      </p:pic>
      <p:pic>
        <p:nvPicPr>
          <p:cNvPr id="13" name="图片 12">
            <a:extLst>
              <a:ext uri="{FF2B5EF4-FFF2-40B4-BE49-F238E27FC236}">
                <a16:creationId xmlns:a16="http://schemas.microsoft.com/office/drawing/2014/main" id="{72D369FA-FB6D-4D44-BEF1-643B406813BC}"/>
              </a:ext>
            </a:extLst>
          </p:cNvPr>
          <p:cNvPicPr>
            <a:picLocks noChangeAspect="1"/>
          </p:cNvPicPr>
          <p:nvPr/>
        </p:nvPicPr>
        <p:blipFill>
          <a:blip r:embed="rId5"/>
          <a:stretch>
            <a:fillRect/>
          </a:stretch>
        </p:blipFill>
        <p:spPr>
          <a:xfrm>
            <a:off x="954849" y="4450454"/>
            <a:ext cx="3544800" cy="1786857"/>
          </a:xfrm>
          <a:prstGeom prst="rect">
            <a:avLst/>
          </a:prstGeom>
        </p:spPr>
      </p:pic>
      <p:sp>
        <p:nvSpPr>
          <p:cNvPr id="17" name="内容占位符 5">
            <a:extLst>
              <a:ext uri="{FF2B5EF4-FFF2-40B4-BE49-F238E27FC236}">
                <a16:creationId xmlns:a16="http://schemas.microsoft.com/office/drawing/2014/main" id="{0B4A2EEC-98F1-4585-987A-9CB5E9AFC365}"/>
              </a:ext>
            </a:extLst>
          </p:cNvPr>
          <p:cNvSpPr txBox="1">
            <a:spLocks/>
          </p:cNvSpPr>
          <p:nvPr/>
        </p:nvSpPr>
        <p:spPr>
          <a:xfrm>
            <a:off x="7485561" y="2625782"/>
            <a:ext cx="2304256" cy="1343172"/>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b="1" u="sng" dirty="0">
                <a:solidFill>
                  <a:srgbClr val="FF0000"/>
                </a:solidFill>
              </a:rPr>
              <a:t>长留不确定</a:t>
            </a:r>
            <a:endParaRPr kumimoji="1" lang="en-US" altLang="zh-CN" b="1" u="sng" dirty="0">
              <a:solidFill>
                <a:srgbClr val="FF0000"/>
              </a:solidFill>
            </a:endParaRPr>
          </a:p>
          <a:p>
            <a:pPr lvl="1"/>
            <a:r>
              <a:rPr kumimoji="1" lang="zh-CN" altLang="en-US" dirty="0"/>
              <a:t>小程序长留数据不易获取；</a:t>
            </a:r>
            <a:endParaRPr kumimoji="1" lang="en-US" altLang="zh-CN" dirty="0"/>
          </a:p>
          <a:p>
            <a:pPr lvl="1"/>
            <a:r>
              <a:rPr kumimoji="1" lang="zh-CN" altLang="en-US" dirty="0"/>
              <a:t>小程序入口不利长留；</a:t>
            </a:r>
            <a:endParaRPr kumimoji="1" lang="en-US" altLang="zh-CN" dirty="0"/>
          </a:p>
          <a:p>
            <a:pPr lvl="1"/>
            <a:r>
              <a:rPr kumimoji="1" lang="zh-CN" altLang="en-US" dirty="0"/>
              <a:t>小程序用户数占比一半，若长留不好影响很大；</a:t>
            </a:r>
          </a:p>
        </p:txBody>
      </p:sp>
    </p:spTree>
    <p:extLst>
      <p:ext uri="{BB962C8B-B14F-4D97-AF65-F5344CB8AC3E}">
        <p14:creationId xmlns:p14="http://schemas.microsoft.com/office/powerpoint/2010/main" val="169047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a:xfrm>
            <a:off x="704528" y="198078"/>
            <a:ext cx="8580000" cy="621671"/>
          </a:xfrm>
        </p:spPr>
        <p:txBody>
          <a:bodyPr/>
          <a:lstStyle/>
          <a:p>
            <a:r>
              <a:rPr kumimoji="1" lang="zh-CN" altLang="en-US" dirty="0"/>
              <a:t>数据重点</a:t>
            </a:r>
            <a:r>
              <a:rPr kumimoji="1" lang="en-US" altLang="zh-CN" dirty="0"/>
              <a:t>3</a:t>
            </a:r>
            <a:r>
              <a:rPr kumimoji="1" lang="zh-CN" altLang="en-US" dirty="0"/>
              <a:t>：高黏性，日活用户每日使用</a:t>
            </a:r>
            <a:r>
              <a:rPr kumimoji="1" lang="en-US" altLang="zh-CN" dirty="0"/>
              <a:t>App</a:t>
            </a:r>
            <a:r>
              <a:rPr kumimoji="1" lang="zh-CN" altLang="en-US" dirty="0"/>
              <a:t>时长</a:t>
            </a:r>
            <a:r>
              <a:rPr kumimoji="1" lang="en-US" altLang="zh-CN" dirty="0"/>
              <a:t>160</a:t>
            </a:r>
            <a:r>
              <a:rPr kumimoji="1" lang="zh-CN" altLang="en-US" dirty="0"/>
              <a:t>分钟</a:t>
            </a:r>
          </a:p>
        </p:txBody>
      </p:sp>
      <p:sp>
        <p:nvSpPr>
          <p:cNvPr id="3" name="文本占位符 2">
            <a:extLst>
              <a:ext uri="{FF2B5EF4-FFF2-40B4-BE49-F238E27FC236}">
                <a16:creationId xmlns:a16="http://schemas.microsoft.com/office/drawing/2014/main" id="{DC47CDE5-65D5-5640-8A95-34AF2F19051C}"/>
              </a:ext>
            </a:extLst>
          </p:cNvPr>
          <p:cNvSpPr>
            <a:spLocks noGrp="1"/>
          </p:cNvSpPr>
          <p:nvPr>
            <p:ph type="body" sz="quarter" idx="21"/>
          </p:nvPr>
        </p:nvSpPr>
        <p:spPr>
          <a:xfrm>
            <a:off x="506574" y="1215641"/>
            <a:ext cx="8580000" cy="322263"/>
          </a:xfrm>
        </p:spPr>
        <p:txBody>
          <a:bodyPr/>
          <a:lstStyle/>
          <a:p>
            <a:r>
              <a:rPr kumimoji="1" lang="zh-CN" altLang="en-US" dirty="0"/>
              <a:t>用户使用时长及打开次数</a:t>
            </a:r>
          </a:p>
        </p:txBody>
      </p:sp>
      <p:sp>
        <p:nvSpPr>
          <p:cNvPr id="4" name="文本占位符 3">
            <a:extLst>
              <a:ext uri="{FF2B5EF4-FFF2-40B4-BE49-F238E27FC236}">
                <a16:creationId xmlns:a16="http://schemas.microsoft.com/office/drawing/2014/main" id="{6374A9B3-4C81-5947-A24F-125B067CDC20}"/>
              </a:ext>
            </a:extLst>
          </p:cNvPr>
          <p:cNvSpPr>
            <a:spLocks noGrp="1"/>
          </p:cNvSpPr>
          <p:nvPr>
            <p:ph type="body" sz="quarter" idx="22"/>
          </p:nvPr>
        </p:nvSpPr>
        <p:spPr>
          <a:xfrm>
            <a:off x="2759145" y="3789040"/>
            <a:ext cx="4074858" cy="200233"/>
          </a:xfrm>
        </p:spPr>
        <p:txBody>
          <a:bodyPr/>
          <a:lstStyle/>
          <a:p>
            <a:r>
              <a:rPr kumimoji="1" lang="en-US" altLang="zh-CN" dirty="0"/>
              <a:t>APP</a:t>
            </a:r>
            <a:r>
              <a:rPr kumimoji="1" lang="zh-CN" altLang="en-US" dirty="0"/>
              <a:t>月度打开次数及使用人次</a:t>
            </a:r>
          </a:p>
        </p:txBody>
      </p:sp>
      <p:sp>
        <p:nvSpPr>
          <p:cNvPr id="5" name="内容占位符 4">
            <a:extLst>
              <a:ext uri="{FF2B5EF4-FFF2-40B4-BE49-F238E27FC236}">
                <a16:creationId xmlns:a16="http://schemas.microsoft.com/office/drawing/2014/main" id="{5D959E7D-96AE-BC47-A68C-40F6A718A1C8}"/>
              </a:ext>
            </a:extLst>
          </p:cNvPr>
          <p:cNvSpPr>
            <a:spLocks noGrp="1"/>
          </p:cNvSpPr>
          <p:nvPr>
            <p:ph sz="quarter" idx="23"/>
          </p:nvPr>
        </p:nvSpPr>
        <p:spPr>
          <a:xfrm>
            <a:off x="632520" y="1700808"/>
            <a:ext cx="8580000" cy="1526503"/>
          </a:xfrm>
        </p:spPr>
        <p:txBody>
          <a:bodyPr/>
          <a:lstStyle/>
          <a:p>
            <a:r>
              <a:rPr kumimoji="1" lang="zh-CN" altLang="en-US" dirty="0"/>
              <a:t>小睡眠</a:t>
            </a:r>
            <a:r>
              <a:rPr kumimoji="1" lang="en-US" altLang="zh-CN" dirty="0"/>
              <a:t>App</a:t>
            </a:r>
            <a:r>
              <a:rPr kumimoji="1" lang="zh-CN" altLang="en-US" dirty="0"/>
              <a:t>：</a:t>
            </a:r>
            <a:endParaRPr kumimoji="1" lang="en-US" altLang="zh-CN" dirty="0"/>
          </a:p>
          <a:p>
            <a:pPr lvl="1"/>
            <a:r>
              <a:rPr kumimoji="1" lang="en-US" altLang="zh-CN" dirty="0"/>
              <a:t>3</a:t>
            </a:r>
            <a:r>
              <a:rPr kumimoji="1" lang="zh-CN" altLang="en-US" dirty="0"/>
              <a:t>月</a:t>
            </a:r>
            <a:r>
              <a:rPr kumimoji="1" lang="en-US" altLang="zh-CN" dirty="0"/>
              <a:t>5</a:t>
            </a:r>
            <a:r>
              <a:rPr kumimoji="1" lang="zh-CN" altLang="en-US" dirty="0"/>
              <a:t>日数据：打开次数</a:t>
            </a:r>
            <a:r>
              <a:rPr kumimoji="1" lang="en-US" altLang="zh-CN" dirty="0"/>
              <a:t>550</a:t>
            </a:r>
            <a:r>
              <a:rPr kumimoji="1" lang="zh-CN" altLang="en-US" dirty="0"/>
              <a:t>万次，日活</a:t>
            </a:r>
            <a:r>
              <a:rPr kumimoji="1" lang="en-US" altLang="zh-CN" dirty="0"/>
              <a:t>91</a:t>
            </a:r>
            <a:r>
              <a:rPr kumimoji="1" lang="zh-CN" altLang="en-US" dirty="0"/>
              <a:t>万，用户平均每日打开</a:t>
            </a:r>
            <a:r>
              <a:rPr kumimoji="1" lang="en-US" altLang="zh-CN" dirty="0"/>
              <a:t>App6</a:t>
            </a:r>
            <a:r>
              <a:rPr kumimoji="1" lang="zh-CN" altLang="en-US" dirty="0"/>
              <a:t>次，平均单次使用时长</a:t>
            </a:r>
            <a:r>
              <a:rPr kumimoji="1" lang="en-US" altLang="zh-CN" dirty="0"/>
              <a:t>24</a:t>
            </a:r>
            <a:r>
              <a:rPr kumimoji="1" lang="zh-CN" altLang="en-US" dirty="0"/>
              <a:t>分钟</a:t>
            </a:r>
            <a:endParaRPr kumimoji="1" lang="en-US" altLang="zh-CN" dirty="0"/>
          </a:p>
          <a:p>
            <a:pPr lvl="1"/>
            <a:r>
              <a:rPr kumimoji="1" lang="en-US" altLang="zh-CN" dirty="0"/>
              <a:t>4</a:t>
            </a:r>
            <a:r>
              <a:rPr kumimoji="1" lang="zh-CN" altLang="en-US" dirty="0"/>
              <a:t>月</a:t>
            </a:r>
            <a:r>
              <a:rPr kumimoji="1" lang="en-US" altLang="zh-CN" dirty="0"/>
              <a:t>5</a:t>
            </a:r>
            <a:r>
              <a:rPr kumimoji="1" lang="zh-CN" altLang="en-US" dirty="0"/>
              <a:t>日数据：打开次数</a:t>
            </a:r>
            <a:r>
              <a:rPr kumimoji="1" lang="en-US" altLang="zh-CN" dirty="0"/>
              <a:t>557</a:t>
            </a:r>
            <a:r>
              <a:rPr kumimoji="1" lang="zh-CN" altLang="en-US" dirty="0"/>
              <a:t>万次，日活</a:t>
            </a:r>
            <a:r>
              <a:rPr kumimoji="1" lang="en-US" altLang="zh-CN" dirty="0"/>
              <a:t>92</a:t>
            </a:r>
            <a:r>
              <a:rPr kumimoji="1" lang="zh-CN" altLang="en-US" dirty="0"/>
              <a:t>万，用户平均每日打开</a:t>
            </a:r>
            <a:r>
              <a:rPr kumimoji="1" lang="en-US" altLang="zh-CN" dirty="0"/>
              <a:t>App6</a:t>
            </a:r>
            <a:r>
              <a:rPr kumimoji="1" lang="zh-CN" altLang="en-US" dirty="0"/>
              <a:t>次，平均单次使用时长</a:t>
            </a:r>
            <a:r>
              <a:rPr kumimoji="1" lang="en-US" altLang="zh-CN" dirty="0"/>
              <a:t>23</a:t>
            </a:r>
            <a:r>
              <a:rPr kumimoji="1" lang="zh-CN" altLang="en-US" dirty="0"/>
              <a:t>分钟</a:t>
            </a:r>
            <a:endParaRPr kumimoji="1" lang="en-US" altLang="zh-CN" dirty="0"/>
          </a:p>
          <a:p>
            <a:pPr lvl="1"/>
            <a:r>
              <a:rPr kumimoji="1" lang="en-US" altLang="zh-CN" dirty="0"/>
              <a:t>9</a:t>
            </a:r>
            <a:r>
              <a:rPr kumimoji="1" lang="zh-CN" altLang="en-US" dirty="0"/>
              <a:t>月</a:t>
            </a:r>
            <a:r>
              <a:rPr kumimoji="1" lang="en-US" altLang="zh-CN" dirty="0"/>
              <a:t>5</a:t>
            </a:r>
            <a:r>
              <a:rPr kumimoji="1" lang="zh-CN" altLang="en-US" dirty="0"/>
              <a:t>日数据：打开次数</a:t>
            </a:r>
            <a:r>
              <a:rPr kumimoji="1" lang="en-US" altLang="zh-CN" dirty="0"/>
              <a:t>762</a:t>
            </a:r>
            <a:r>
              <a:rPr kumimoji="1" lang="zh-CN" altLang="en-US" dirty="0"/>
              <a:t>万次，日活</a:t>
            </a:r>
            <a:r>
              <a:rPr kumimoji="1" lang="en-US" altLang="zh-CN" dirty="0"/>
              <a:t>123</a:t>
            </a:r>
            <a:r>
              <a:rPr kumimoji="1" lang="zh-CN" altLang="en-US" dirty="0"/>
              <a:t>万，用户平均每日打开</a:t>
            </a:r>
            <a:r>
              <a:rPr kumimoji="1" lang="en-US" altLang="zh-CN" dirty="0"/>
              <a:t>App6.2</a:t>
            </a:r>
            <a:r>
              <a:rPr kumimoji="1" lang="zh-CN" altLang="en-US" dirty="0"/>
              <a:t>次，平均单次使用时长</a:t>
            </a:r>
            <a:r>
              <a:rPr kumimoji="1" lang="en-US" altLang="zh-CN" dirty="0"/>
              <a:t>26</a:t>
            </a:r>
            <a:r>
              <a:rPr kumimoji="1" lang="zh-CN" altLang="en-US" dirty="0"/>
              <a:t>分钟</a:t>
            </a:r>
            <a:r>
              <a:rPr kumimoji="1" lang="en-US" altLang="zh-CN" dirty="0"/>
              <a:t>——</a:t>
            </a:r>
            <a:r>
              <a:rPr kumimoji="1" lang="en-US" altLang="zh-CN" dirty="0">
                <a:solidFill>
                  <a:schemeClr val="accent6"/>
                </a:solidFill>
              </a:rPr>
              <a:t>App</a:t>
            </a:r>
            <a:r>
              <a:rPr kumimoji="1" lang="zh-CN" altLang="en-US" dirty="0">
                <a:solidFill>
                  <a:schemeClr val="accent6"/>
                </a:solidFill>
              </a:rPr>
              <a:t>在更新版本后用户每日使用时长有</a:t>
            </a:r>
            <a:r>
              <a:rPr kumimoji="1" lang="en-US" altLang="zh-CN" dirty="0">
                <a:solidFill>
                  <a:schemeClr val="accent6"/>
                </a:solidFill>
              </a:rPr>
              <a:t>12%</a:t>
            </a:r>
            <a:r>
              <a:rPr kumimoji="1" lang="zh-CN" altLang="en-US" dirty="0">
                <a:solidFill>
                  <a:schemeClr val="accent6"/>
                </a:solidFill>
              </a:rPr>
              <a:t>的增长。</a:t>
            </a:r>
            <a:endParaRPr kumimoji="1" lang="en-US" altLang="zh-CN" dirty="0">
              <a:solidFill>
                <a:schemeClr val="accent6"/>
              </a:solidFill>
            </a:endParaRPr>
          </a:p>
          <a:p>
            <a:r>
              <a:rPr kumimoji="1" lang="zh-CN" altLang="en-US" dirty="0"/>
              <a:t>小睡眠小程序：</a:t>
            </a:r>
            <a:endParaRPr kumimoji="1" lang="en-US" altLang="zh-CN" dirty="0"/>
          </a:p>
          <a:p>
            <a:pPr lvl="1"/>
            <a:r>
              <a:rPr kumimoji="1" lang="en-US" altLang="zh-CN" dirty="0"/>
              <a:t>3</a:t>
            </a:r>
            <a:r>
              <a:rPr kumimoji="1" lang="zh-CN" altLang="en-US" dirty="0"/>
              <a:t>月</a:t>
            </a:r>
            <a:r>
              <a:rPr kumimoji="1" lang="en-US" altLang="zh-CN" dirty="0"/>
              <a:t>5</a:t>
            </a:r>
            <a:r>
              <a:rPr kumimoji="1" lang="zh-CN" altLang="en-US" dirty="0"/>
              <a:t>日数据：打开次数</a:t>
            </a:r>
            <a:r>
              <a:rPr kumimoji="1" lang="en-US" altLang="zh-CN" dirty="0"/>
              <a:t>271</a:t>
            </a:r>
            <a:r>
              <a:rPr kumimoji="1" lang="zh-CN" altLang="en-US" dirty="0"/>
              <a:t>万次，日活</a:t>
            </a:r>
            <a:r>
              <a:rPr kumimoji="1" lang="en-US" altLang="zh-CN" dirty="0"/>
              <a:t>57</a:t>
            </a:r>
            <a:r>
              <a:rPr kumimoji="1" lang="zh-CN" altLang="en-US" dirty="0"/>
              <a:t>万，用户平均每日打开</a:t>
            </a:r>
            <a:r>
              <a:rPr kumimoji="1" lang="en-US" altLang="zh-CN" dirty="0"/>
              <a:t>App4.8</a:t>
            </a:r>
            <a:r>
              <a:rPr kumimoji="1" lang="zh-CN" altLang="en-US" dirty="0"/>
              <a:t>次，平均单次使用时长</a:t>
            </a:r>
            <a:r>
              <a:rPr kumimoji="1" lang="en-US" altLang="zh-CN" dirty="0"/>
              <a:t>21</a:t>
            </a:r>
            <a:r>
              <a:rPr kumimoji="1" lang="zh-CN" altLang="en-US" dirty="0"/>
              <a:t>分钟</a:t>
            </a:r>
            <a:endParaRPr kumimoji="1" lang="en-US" altLang="zh-CN" dirty="0"/>
          </a:p>
          <a:p>
            <a:pPr lvl="1"/>
            <a:r>
              <a:rPr kumimoji="1" lang="en-US" altLang="zh-CN" dirty="0"/>
              <a:t>4</a:t>
            </a:r>
            <a:r>
              <a:rPr kumimoji="1" lang="zh-CN" altLang="en-US" dirty="0"/>
              <a:t>月</a:t>
            </a:r>
            <a:r>
              <a:rPr kumimoji="1" lang="en-US" altLang="zh-CN" dirty="0"/>
              <a:t>5</a:t>
            </a:r>
            <a:r>
              <a:rPr kumimoji="1" lang="zh-CN" altLang="en-US" dirty="0"/>
              <a:t>日数据：打开次数</a:t>
            </a:r>
            <a:r>
              <a:rPr kumimoji="1" lang="en-US" altLang="zh-CN" dirty="0"/>
              <a:t>241</a:t>
            </a:r>
            <a:r>
              <a:rPr kumimoji="1" lang="zh-CN" altLang="en-US" dirty="0"/>
              <a:t>万次，日活</a:t>
            </a:r>
            <a:r>
              <a:rPr kumimoji="1" lang="en-US" altLang="zh-CN" dirty="0"/>
              <a:t>51</a:t>
            </a:r>
            <a:r>
              <a:rPr kumimoji="1" lang="zh-CN" altLang="en-US" dirty="0"/>
              <a:t>万，用户平均每日打开</a:t>
            </a:r>
            <a:r>
              <a:rPr kumimoji="1" lang="en-US" altLang="zh-CN" dirty="0"/>
              <a:t>App4.7</a:t>
            </a:r>
            <a:r>
              <a:rPr kumimoji="1" lang="zh-CN" altLang="en-US" dirty="0"/>
              <a:t>次，平均单次使用时长</a:t>
            </a:r>
            <a:r>
              <a:rPr kumimoji="1" lang="en-US" altLang="zh-CN" dirty="0"/>
              <a:t>20</a:t>
            </a:r>
            <a:r>
              <a:rPr kumimoji="1" lang="zh-CN" altLang="en-US" dirty="0"/>
              <a:t>分钟</a:t>
            </a:r>
            <a:endParaRPr kumimoji="1" lang="en-US" altLang="zh-CN" dirty="0"/>
          </a:p>
          <a:p>
            <a:pPr marL="0" indent="0">
              <a:buNone/>
            </a:pPr>
            <a:endParaRPr kumimoji="1" lang="zh-CN" altLang="en-US" dirty="0"/>
          </a:p>
        </p:txBody>
      </p:sp>
      <p:sp>
        <p:nvSpPr>
          <p:cNvPr id="11" name="联机映像占位符 10">
            <a:extLst>
              <a:ext uri="{FF2B5EF4-FFF2-40B4-BE49-F238E27FC236}">
                <a16:creationId xmlns:a16="http://schemas.microsoft.com/office/drawing/2014/main" id="{F65D6438-21BB-BB4D-9E1A-EDCE05096E88}"/>
              </a:ext>
            </a:extLst>
          </p:cNvPr>
          <p:cNvSpPr>
            <a:spLocks noGrp="1"/>
          </p:cNvSpPr>
          <p:nvPr>
            <p:ph type="clipArt" sz="quarter" idx="35"/>
          </p:nvPr>
        </p:nvSpPr>
        <p:spPr>
          <a:xfrm>
            <a:off x="704528" y="1628800"/>
            <a:ext cx="8580000" cy="0"/>
          </a:xfrm>
        </p:spPr>
      </p:sp>
      <p:sp>
        <p:nvSpPr>
          <p:cNvPr id="12" name="联机映像占位符 11">
            <a:extLst>
              <a:ext uri="{FF2B5EF4-FFF2-40B4-BE49-F238E27FC236}">
                <a16:creationId xmlns:a16="http://schemas.microsoft.com/office/drawing/2014/main" id="{474A48A6-E7C4-5B40-A178-69EEEAE84381}"/>
              </a:ext>
            </a:extLst>
          </p:cNvPr>
          <p:cNvSpPr>
            <a:spLocks noGrp="1"/>
          </p:cNvSpPr>
          <p:nvPr>
            <p:ph type="clipArt" sz="quarter" idx="36"/>
          </p:nvPr>
        </p:nvSpPr>
        <p:spPr>
          <a:xfrm>
            <a:off x="540189" y="4149080"/>
            <a:ext cx="8580000" cy="0"/>
          </a:xfrm>
        </p:spPr>
      </p:sp>
      <p:pic>
        <p:nvPicPr>
          <p:cNvPr id="9" name="图片 8">
            <a:extLst>
              <a:ext uri="{FF2B5EF4-FFF2-40B4-BE49-F238E27FC236}">
                <a16:creationId xmlns:a16="http://schemas.microsoft.com/office/drawing/2014/main" id="{AF507514-06E7-B545-B39E-D6A2D4871C5D}"/>
              </a:ext>
            </a:extLst>
          </p:cNvPr>
          <p:cNvPicPr>
            <a:picLocks noChangeAspect="1"/>
          </p:cNvPicPr>
          <p:nvPr/>
        </p:nvPicPr>
        <p:blipFill>
          <a:blip r:embed="rId2"/>
          <a:stretch>
            <a:fillRect/>
          </a:stretch>
        </p:blipFill>
        <p:spPr>
          <a:xfrm>
            <a:off x="3071997" y="4401108"/>
            <a:ext cx="3762006" cy="2088232"/>
          </a:xfrm>
          <a:prstGeom prst="rect">
            <a:avLst/>
          </a:prstGeom>
        </p:spPr>
      </p:pic>
    </p:spTree>
    <p:extLst>
      <p:ext uri="{BB962C8B-B14F-4D97-AF65-F5344CB8AC3E}">
        <p14:creationId xmlns:p14="http://schemas.microsoft.com/office/powerpoint/2010/main" val="2317558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数据重点</a:t>
            </a:r>
            <a:r>
              <a:rPr kumimoji="1" lang="en-US" altLang="zh-CN" dirty="0"/>
              <a:t>4</a:t>
            </a:r>
            <a:r>
              <a:rPr kumimoji="1" lang="zh-CN" altLang="en-US" dirty="0"/>
              <a:t>：活跃频次不高</a:t>
            </a:r>
            <a:r>
              <a:rPr kumimoji="1" lang="en-US" altLang="zh-CN" dirty="0"/>
              <a:t>-</a:t>
            </a:r>
            <a:r>
              <a:rPr kumimoji="1" lang="zh-CN" altLang="en-US" dirty="0"/>
              <a:t>月活用户每月日活</a:t>
            </a:r>
            <a:r>
              <a:rPr kumimoji="1" lang="en-US" altLang="zh-CN" dirty="0"/>
              <a:t>5~8</a:t>
            </a:r>
            <a:r>
              <a:rPr kumimoji="1" lang="zh-CN" altLang="en-US" dirty="0"/>
              <a:t>天，月活用户占比</a:t>
            </a:r>
            <a:r>
              <a:rPr kumimoji="1" lang="en-US" altLang="zh-CN" dirty="0"/>
              <a:t>20%</a:t>
            </a:r>
            <a:endParaRPr kumimoji="1" lang="zh-CN" altLang="en-US" dirty="0"/>
          </a:p>
        </p:txBody>
      </p:sp>
      <p:sp>
        <p:nvSpPr>
          <p:cNvPr id="4" name="文本占位符 3">
            <a:extLst>
              <a:ext uri="{FF2B5EF4-FFF2-40B4-BE49-F238E27FC236}">
                <a16:creationId xmlns:a16="http://schemas.microsoft.com/office/drawing/2014/main" id="{6374A9B3-4C81-5947-A24F-125B067CDC20}"/>
              </a:ext>
            </a:extLst>
          </p:cNvPr>
          <p:cNvSpPr>
            <a:spLocks noGrp="1"/>
          </p:cNvSpPr>
          <p:nvPr>
            <p:ph type="body" sz="quarter" idx="22"/>
          </p:nvPr>
        </p:nvSpPr>
        <p:spPr>
          <a:xfrm>
            <a:off x="655981" y="1223036"/>
            <a:ext cx="4146866" cy="114977"/>
          </a:xfrm>
        </p:spPr>
        <p:txBody>
          <a:bodyPr/>
          <a:lstStyle/>
          <a:p>
            <a:r>
              <a:rPr kumimoji="1" lang="zh-CN" altLang="en-US" dirty="0"/>
              <a:t>月活用户当月使用天数趋势</a:t>
            </a:r>
          </a:p>
        </p:txBody>
      </p:sp>
      <p:sp>
        <p:nvSpPr>
          <p:cNvPr id="12" name="联机映像占位符 11">
            <a:extLst>
              <a:ext uri="{FF2B5EF4-FFF2-40B4-BE49-F238E27FC236}">
                <a16:creationId xmlns:a16="http://schemas.microsoft.com/office/drawing/2014/main" id="{474A48A6-E7C4-5B40-A178-69EEEAE84381}"/>
              </a:ext>
            </a:extLst>
          </p:cNvPr>
          <p:cNvSpPr>
            <a:spLocks noGrp="1"/>
          </p:cNvSpPr>
          <p:nvPr>
            <p:ph type="clipArt" sz="quarter" idx="36"/>
          </p:nvPr>
        </p:nvSpPr>
        <p:spPr>
          <a:xfrm>
            <a:off x="662120" y="1464756"/>
            <a:ext cx="8580000" cy="0"/>
          </a:xfrm>
        </p:spPr>
      </p:sp>
      <p:sp>
        <p:nvSpPr>
          <p:cNvPr id="10" name="内容占位符 5">
            <a:extLst>
              <a:ext uri="{FF2B5EF4-FFF2-40B4-BE49-F238E27FC236}">
                <a16:creationId xmlns:a16="http://schemas.microsoft.com/office/drawing/2014/main" id="{BB8D6367-4595-9E43-BB6B-24E07C2DA8D4}"/>
              </a:ext>
            </a:extLst>
          </p:cNvPr>
          <p:cNvSpPr txBox="1">
            <a:spLocks/>
          </p:cNvSpPr>
          <p:nvPr/>
        </p:nvSpPr>
        <p:spPr>
          <a:xfrm>
            <a:off x="6035229" y="1791498"/>
            <a:ext cx="3168352" cy="2020105"/>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kumimoji="1" lang="zh-CN" altLang="en-US" dirty="0"/>
          </a:p>
        </p:txBody>
      </p:sp>
      <p:sp>
        <p:nvSpPr>
          <p:cNvPr id="14" name="文本占位符 3">
            <a:extLst>
              <a:ext uri="{FF2B5EF4-FFF2-40B4-BE49-F238E27FC236}">
                <a16:creationId xmlns:a16="http://schemas.microsoft.com/office/drawing/2014/main" id="{36F53887-BA26-C74E-8BA8-543E11DAB7BC}"/>
              </a:ext>
            </a:extLst>
          </p:cNvPr>
          <p:cNvSpPr txBox="1">
            <a:spLocks/>
          </p:cNvSpPr>
          <p:nvPr/>
        </p:nvSpPr>
        <p:spPr>
          <a:xfrm>
            <a:off x="4913703" y="1212283"/>
            <a:ext cx="4146866" cy="352148"/>
          </a:xfrm>
          <a:prstGeom prst="rect">
            <a:avLst/>
          </a:prstGeom>
        </p:spPr>
        <p:txBody>
          <a:bodyPr vert="horz" lIns="0" tIns="45720" rIns="0" bIns="45720" rtlCol="0" anchor="t" anchorCtr="0">
            <a:noAutofit/>
          </a:bodyPr>
          <a:lstStyle>
            <a:lvl1pPr marL="0" indent="0" algn="ctr" defTabSz="914400" rtl="0" eaLnBrk="1" latinLnBrk="0" hangingPunct="1">
              <a:spcBef>
                <a:spcPts val="600"/>
              </a:spcBef>
              <a:buSzPct val="90000"/>
              <a:buFont typeface="Wingdings" pitchFamily="2" charset="2"/>
              <a:buNone/>
              <a:defRPr sz="1200" b="1" kern="1200" baseline="0">
                <a:solidFill>
                  <a:schemeClr val="tx1"/>
                </a:solidFill>
                <a:latin typeface="Arial" panose="020B0604020202020204" pitchFamily="34" charset="0"/>
                <a:ea typeface="楷体" panose="02010609060101010101" pitchFamily="49" charset="-122"/>
                <a:cs typeface="+mn-cs"/>
              </a:defRPr>
            </a:lvl1pPr>
            <a:lvl2pPr marL="347663" indent="0" algn="ctr" defTabSz="914400" rtl="0" eaLnBrk="1" latinLnBrk="0" hangingPunct="1">
              <a:spcBef>
                <a:spcPts val="600"/>
              </a:spcBef>
              <a:buSzPct val="90000"/>
              <a:buFont typeface="Arial" pitchFamily="34" charset="0"/>
              <a:buNone/>
              <a:defRPr sz="1100" b="1" kern="1200" baseline="0">
                <a:solidFill>
                  <a:schemeClr val="tx1"/>
                </a:solidFill>
                <a:latin typeface="+mn-lt"/>
                <a:ea typeface="宋体" pitchFamily="2" charset="-122"/>
                <a:cs typeface="+mn-cs"/>
              </a:defRPr>
            </a:lvl2pPr>
            <a:lvl3pPr marL="684212" indent="0" algn="ctr" defTabSz="914400" rtl="0" eaLnBrk="1" latinLnBrk="0" hangingPunct="1">
              <a:spcBef>
                <a:spcPts val="600"/>
              </a:spcBef>
              <a:buSzPct val="90000"/>
              <a:buFont typeface="Wingdings" pitchFamily="2" charset="2"/>
              <a:buNone/>
              <a:defRPr sz="1100" b="1" kern="1200" baseline="0">
                <a:solidFill>
                  <a:schemeClr val="tx1"/>
                </a:solidFill>
                <a:latin typeface="+mn-lt"/>
                <a:ea typeface="宋体" pitchFamily="2" charset="-122"/>
                <a:cs typeface="+mn-cs"/>
              </a:defRPr>
            </a:lvl3pPr>
            <a:lvl4pPr marL="1371600" indent="0" algn="ctr" defTabSz="914400" rtl="0" eaLnBrk="1" latinLnBrk="0" hangingPunct="1">
              <a:spcBef>
                <a:spcPts val="600"/>
              </a:spcBef>
              <a:buSzPct val="90000"/>
              <a:buFont typeface="Wingdings" pitchFamily="2" charset="2"/>
              <a:buNone/>
              <a:defRPr sz="1100" b="1" kern="1200" baseline="0">
                <a:solidFill>
                  <a:schemeClr val="tx1"/>
                </a:solidFill>
                <a:latin typeface="+mn-lt"/>
                <a:ea typeface="宋体" pitchFamily="2" charset="-122"/>
                <a:cs typeface="+mn-cs"/>
              </a:defRPr>
            </a:lvl4pPr>
            <a:lvl5pPr marL="1828800" indent="0" algn="ctr" defTabSz="914400" rtl="0" eaLnBrk="1" latinLnBrk="0" hangingPunct="1">
              <a:spcBef>
                <a:spcPts val="600"/>
              </a:spcBef>
              <a:buSzPct val="90000"/>
              <a:buFont typeface="Arial" pitchFamily="34" charset="0"/>
              <a:buNone/>
              <a:defRPr sz="1100" b="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App</a:t>
            </a:r>
            <a:r>
              <a:rPr kumimoji="1" lang="zh-CN" altLang="en-US" dirty="0"/>
              <a:t>老用户月活比例估计</a:t>
            </a:r>
          </a:p>
        </p:txBody>
      </p:sp>
      <p:pic>
        <p:nvPicPr>
          <p:cNvPr id="13" name="图片 12">
            <a:extLst>
              <a:ext uri="{FF2B5EF4-FFF2-40B4-BE49-F238E27FC236}">
                <a16:creationId xmlns:a16="http://schemas.microsoft.com/office/drawing/2014/main" id="{33949281-414E-094D-A57D-4B725C043BE1}"/>
              </a:ext>
            </a:extLst>
          </p:cNvPr>
          <p:cNvPicPr>
            <a:picLocks noChangeAspect="1"/>
          </p:cNvPicPr>
          <p:nvPr/>
        </p:nvPicPr>
        <p:blipFill>
          <a:blip r:embed="rId2"/>
          <a:stretch>
            <a:fillRect/>
          </a:stretch>
        </p:blipFill>
        <p:spPr>
          <a:xfrm>
            <a:off x="391748" y="1535141"/>
            <a:ext cx="4442064" cy="2469923"/>
          </a:xfrm>
          <a:prstGeom prst="rect">
            <a:avLst/>
          </a:prstGeom>
        </p:spPr>
      </p:pic>
      <p:sp>
        <p:nvSpPr>
          <p:cNvPr id="11" name="内容占位符 4">
            <a:extLst>
              <a:ext uri="{FF2B5EF4-FFF2-40B4-BE49-F238E27FC236}">
                <a16:creationId xmlns:a16="http://schemas.microsoft.com/office/drawing/2014/main" id="{9BBFFA86-F6B7-504A-960B-2F841FB8BAD7}"/>
              </a:ext>
            </a:extLst>
          </p:cNvPr>
          <p:cNvSpPr>
            <a:spLocks noGrp="1"/>
          </p:cNvSpPr>
          <p:nvPr>
            <p:ph sz="quarter" idx="23"/>
          </p:nvPr>
        </p:nvSpPr>
        <p:spPr>
          <a:xfrm>
            <a:off x="488504" y="4570653"/>
            <a:ext cx="9192681" cy="1526503"/>
          </a:xfrm>
        </p:spPr>
        <p:txBody>
          <a:bodyPr/>
          <a:lstStyle/>
          <a:p>
            <a:r>
              <a:rPr kumimoji="1" lang="zh-CN" altLang="en-US" sz="1400" dirty="0"/>
              <a:t>小睡眠</a:t>
            </a:r>
            <a:r>
              <a:rPr kumimoji="1" lang="en-US" altLang="zh-CN" sz="1400" dirty="0"/>
              <a:t>App</a:t>
            </a:r>
            <a:r>
              <a:rPr kumimoji="1" lang="zh-CN" altLang="en-US" sz="1400" dirty="0"/>
              <a:t>：月活用户当月打开天数从每月</a:t>
            </a:r>
            <a:r>
              <a:rPr kumimoji="1" lang="en-US" altLang="zh-CN" sz="1400" dirty="0"/>
              <a:t>4</a:t>
            </a:r>
            <a:r>
              <a:rPr kumimoji="1" lang="zh-CN" altLang="en-US" sz="1400" dirty="0"/>
              <a:t>天上升至</a:t>
            </a:r>
            <a:r>
              <a:rPr kumimoji="1" lang="en-US" altLang="zh-CN" sz="1400" dirty="0"/>
              <a:t>8</a:t>
            </a:r>
            <a:r>
              <a:rPr kumimoji="1" lang="zh-CN" altLang="en-US" sz="1400" dirty="0"/>
              <a:t>天。</a:t>
            </a:r>
            <a:endParaRPr kumimoji="1" lang="en-US" altLang="zh-CN" sz="1400" dirty="0"/>
          </a:p>
          <a:p>
            <a:r>
              <a:rPr kumimoji="1" lang="zh-CN" altLang="en-US" sz="1400" dirty="0"/>
              <a:t>下载</a:t>
            </a:r>
            <a:r>
              <a:rPr kumimoji="1" lang="en-US" altLang="zh-CN" sz="1400" dirty="0"/>
              <a:t>App6</a:t>
            </a:r>
            <a:r>
              <a:rPr kumimoji="1" lang="zh-CN" altLang="en-US" sz="1400" dirty="0"/>
              <a:t>个月以上的老用户月活比例在</a:t>
            </a:r>
            <a:r>
              <a:rPr kumimoji="1" lang="en-US" altLang="zh-CN" sz="1400" dirty="0"/>
              <a:t>20%</a:t>
            </a:r>
            <a:r>
              <a:rPr kumimoji="1" lang="zh-CN" altLang="en-US" sz="1400" dirty="0"/>
              <a:t>左右。</a:t>
            </a:r>
            <a:endParaRPr kumimoji="1" lang="en-US" altLang="zh-CN" sz="1400" dirty="0"/>
          </a:p>
          <a:p>
            <a:r>
              <a:rPr kumimoji="1" lang="zh-CN" altLang="en-US" sz="1400" dirty="0"/>
              <a:t>小睡眠小程序：月活用户当月打开天数在</a:t>
            </a:r>
            <a:r>
              <a:rPr kumimoji="1" lang="en-US" altLang="zh-CN" sz="1400" dirty="0"/>
              <a:t>5-6</a:t>
            </a:r>
            <a:r>
              <a:rPr kumimoji="1" lang="zh-CN" altLang="en-US" sz="1400" dirty="0"/>
              <a:t>天左右。</a:t>
            </a:r>
            <a:endParaRPr kumimoji="1" lang="en-US" altLang="zh-CN" sz="1400" dirty="0"/>
          </a:p>
          <a:p>
            <a:pPr marL="0" indent="0">
              <a:buNone/>
            </a:pPr>
            <a:endParaRPr kumimoji="1" lang="zh-CN" altLang="en-US" dirty="0"/>
          </a:p>
        </p:txBody>
      </p:sp>
      <p:pic>
        <p:nvPicPr>
          <p:cNvPr id="3" name="图片 2">
            <a:extLst>
              <a:ext uri="{FF2B5EF4-FFF2-40B4-BE49-F238E27FC236}">
                <a16:creationId xmlns:a16="http://schemas.microsoft.com/office/drawing/2014/main" id="{22DE5D6C-0F3E-B543-BC15-1D593C46D56F}"/>
              </a:ext>
            </a:extLst>
          </p:cNvPr>
          <p:cNvPicPr>
            <a:picLocks noChangeAspect="1"/>
          </p:cNvPicPr>
          <p:nvPr/>
        </p:nvPicPr>
        <p:blipFill>
          <a:blip r:embed="rId3"/>
          <a:stretch>
            <a:fillRect/>
          </a:stretch>
        </p:blipFill>
        <p:spPr>
          <a:xfrm>
            <a:off x="4940571" y="1573823"/>
            <a:ext cx="4473129" cy="2328708"/>
          </a:xfrm>
          <a:prstGeom prst="rect">
            <a:avLst/>
          </a:prstGeom>
        </p:spPr>
      </p:pic>
      <p:sp>
        <p:nvSpPr>
          <p:cNvPr id="15" name="内容占位符 4">
            <a:extLst>
              <a:ext uri="{FF2B5EF4-FFF2-40B4-BE49-F238E27FC236}">
                <a16:creationId xmlns:a16="http://schemas.microsoft.com/office/drawing/2014/main" id="{7C2D966E-456B-B741-A3F7-96E6BA3DA0EF}"/>
              </a:ext>
            </a:extLst>
          </p:cNvPr>
          <p:cNvSpPr txBox="1">
            <a:spLocks/>
          </p:cNvSpPr>
          <p:nvPr/>
        </p:nvSpPr>
        <p:spPr>
          <a:xfrm>
            <a:off x="5418977" y="3902531"/>
            <a:ext cx="4400856" cy="162467"/>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kumimoji="1" lang="zh-CN" altLang="en-US" dirty="0"/>
              <a:t>注：公式</a:t>
            </a:r>
            <a:r>
              <a:rPr kumimoji="1" lang="en-US" altLang="zh-CN" dirty="0"/>
              <a:t>=</a:t>
            </a:r>
            <a:r>
              <a:rPr kumimoji="1" lang="zh-CN" altLang="en-US" dirty="0">
                <a:sym typeface="Wingdings" pitchFamily="2" charset="2"/>
              </a:rPr>
              <a:t>（总用户月活</a:t>
            </a:r>
            <a:r>
              <a:rPr kumimoji="1" lang="en-US" altLang="zh-CN" dirty="0">
                <a:sym typeface="Wingdings" pitchFamily="2" charset="2"/>
              </a:rPr>
              <a:t>-</a:t>
            </a:r>
            <a:r>
              <a:rPr kumimoji="1" lang="zh-CN" altLang="en-US" dirty="0">
                <a:sym typeface="Wingdings" pitchFamily="2" charset="2"/>
              </a:rPr>
              <a:t>新增月活）</a:t>
            </a:r>
            <a:r>
              <a:rPr kumimoji="1" lang="en-US" altLang="zh-CN" dirty="0">
                <a:sym typeface="Wingdings" pitchFamily="2" charset="2"/>
              </a:rPr>
              <a:t>/(</a:t>
            </a:r>
            <a:r>
              <a:rPr kumimoji="1" lang="zh-CN" altLang="en-US" dirty="0">
                <a:sym typeface="Wingdings" pitchFamily="2" charset="2"/>
              </a:rPr>
              <a:t>总用户</a:t>
            </a:r>
            <a:r>
              <a:rPr kumimoji="1" lang="en-US" altLang="zh-CN" dirty="0">
                <a:sym typeface="Wingdings" pitchFamily="2" charset="2"/>
              </a:rPr>
              <a:t>-6</a:t>
            </a:r>
            <a:r>
              <a:rPr kumimoji="1" lang="zh-CN" altLang="en-US" dirty="0">
                <a:sym typeface="Wingdings" pitchFamily="2" charset="2"/>
              </a:rPr>
              <a:t>个月新增用户）</a:t>
            </a:r>
            <a:endParaRPr kumimoji="1" lang="zh-CN" altLang="en-US" dirty="0"/>
          </a:p>
        </p:txBody>
      </p:sp>
    </p:spTree>
    <p:extLst>
      <p:ext uri="{BB962C8B-B14F-4D97-AF65-F5344CB8AC3E}">
        <p14:creationId xmlns:p14="http://schemas.microsoft.com/office/powerpoint/2010/main" val="529671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F331F-3991-F947-B545-21B1645C7855}"/>
              </a:ext>
            </a:extLst>
          </p:cNvPr>
          <p:cNvSpPr>
            <a:spLocks noGrp="1"/>
          </p:cNvSpPr>
          <p:nvPr>
            <p:ph type="title"/>
          </p:nvPr>
        </p:nvSpPr>
        <p:spPr/>
        <p:txBody>
          <a:bodyPr/>
          <a:lstStyle/>
          <a:p>
            <a:r>
              <a:rPr kumimoji="1" lang="zh-CN" altLang="en-US" dirty="0"/>
              <a:t>数据重点</a:t>
            </a:r>
            <a:r>
              <a:rPr kumimoji="1" lang="en-US" altLang="zh-CN" dirty="0"/>
              <a:t>5</a:t>
            </a:r>
            <a:r>
              <a:rPr kumimoji="1" lang="zh-CN" altLang="en-US" dirty="0"/>
              <a:t>：场景明确，集中于睡前时间和助眠内容</a:t>
            </a:r>
          </a:p>
        </p:txBody>
      </p:sp>
      <p:sp>
        <p:nvSpPr>
          <p:cNvPr id="3" name="文本占位符 2">
            <a:extLst>
              <a:ext uri="{FF2B5EF4-FFF2-40B4-BE49-F238E27FC236}">
                <a16:creationId xmlns:a16="http://schemas.microsoft.com/office/drawing/2014/main" id="{E0E610B0-A29A-4E43-86C3-8B7E55B1270B}"/>
              </a:ext>
            </a:extLst>
          </p:cNvPr>
          <p:cNvSpPr>
            <a:spLocks noGrp="1"/>
          </p:cNvSpPr>
          <p:nvPr>
            <p:ph type="body" sz="quarter" idx="12"/>
          </p:nvPr>
        </p:nvSpPr>
        <p:spPr>
          <a:xfrm>
            <a:off x="646552" y="4029112"/>
            <a:ext cx="3978000" cy="322263"/>
          </a:xfrm>
        </p:spPr>
        <p:txBody>
          <a:bodyPr/>
          <a:lstStyle/>
          <a:p>
            <a:r>
              <a:rPr kumimoji="1" lang="zh-CN" altLang="en-US" dirty="0"/>
              <a:t>小睡眠</a:t>
            </a:r>
            <a:r>
              <a:rPr kumimoji="1" lang="en-US" altLang="zh-CN" dirty="0"/>
              <a:t>App</a:t>
            </a:r>
            <a:r>
              <a:rPr kumimoji="1" lang="zh-CN" altLang="en-US" dirty="0"/>
              <a:t>音频内容播放量</a:t>
            </a:r>
            <a:r>
              <a:rPr kumimoji="1" lang="en-US" altLang="zh-CN" dirty="0"/>
              <a:t>TOP15</a:t>
            </a:r>
            <a:endParaRPr kumimoji="1" lang="zh-CN" altLang="en-US" dirty="0"/>
          </a:p>
        </p:txBody>
      </p:sp>
      <p:sp>
        <p:nvSpPr>
          <p:cNvPr id="9" name="文本占位符 8">
            <a:extLst>
              <a:ext uri="{FF2B5EF4-FFF2-40B4-BE49-F238E27FC236}">
                <a16:creationId xmlns:a16="http://schemas.microsoft.com/office/drawing/2014/main" id="{092E2DB7-59C9-9F44-9BF1-83EA819B5511}"/>
              </a:ext>
            </a:extLst>
          </p:cNvPr>
          <p:cNvSpPr>
            <a:spLocks noGrp="1"/>
          </p:cNvSpPr>
          <p:nvPr>
            <p:ph type="body" sz="quarter" idx="21"/>
          </p:nvPr>
        </p:nvSpPr>
        <p:spPr/>
        <p:txBody>
          <a:bodyPr/>
          <a:lstStyle/>
          <a:p>
            <a:r>
              <a:rPr kumimoji="1" lang="zh-CN" altLang="en-US" dirty="0"/>
              <a:t>小睡眠</a:t>
            </a:r>
            <a:r>
              <a:rPr kumimoji="1" lang="en-US" altLang="zh-CN" dirty="0"/>
              <a:t>App</a:t>
            </a:r>
            <a:r>
              <a:rPr kumimoji="1" lang="zh-CN" altLang="en-US" dirty="0"/>
              <a:t>用户实际使用时间分布图</a:t>
            </a:r>
          </a:p>
          <a:p>
            <a:endParaRPr kumimoji="1" lang="zh-CN" altLang="en-US" dirty="0"/>
          </a:p>
        </p:txBody>
      </p:sp>
      <p:pic>
        <p:nvPicPr>
          <p:cNvPr id="5" name="内容占位符 4">
            <a:extLst>
              <a:ext uri="{FF2B5EF4-FFF2-40B4-BE49-F238E27FC236}">
                <a16:creationId xmlns:a16="http://schemas.microsoft.com/office/drawing/2014/main" id="{7546286A-0359-F842-8DDF-0CC21BCB9C8B}"/>
              </a:ext>
            </a:extLst>
          </p:cNvPr>
          <p:cNvPicPr>
            <a:picLocks noGrp="1" noChangeAspect="1"/>
          </p:cNvPicPr>
          <p:nvPr>
            <p:ph sz="quarter" idx="23"/>
          </p:nvPr>
        </p:nvPicPr>
        <p:blipFill>
          <a:blip r:embed="rId2"/>
          <a:stretch>
            <a:fillRect/>
          </a:stretch>
        </p:blipFill>
        <p:spPr>
          <a:xfrm>
            <a:off x="344488" y="1760420"/>
            <a:ext cx="4717433" cy="2029072"/>
          </a:xfrm>
          <a:prstGeom prst="rect">
            <a:avLst/>
          </a:prstGeom>
        </p:spPr>
      </p:pic>
      <p:sp>
        <p:nvSpPr>
          <p:cNvPr id="19" name="联机映像占位符 18">
            <a:extLst>
              <a:ext uri="{FF2B5EF4-FFF2-40B4-BE49-F238E27FC236}">
                <a16:creationId xmlns:a16="http://schemas.microsoft.com/office/drawing/2014/main" id="{434AB29A-2848-7440-8F95-22F19EF16F8F}"/>
              </a:ext>
            </a:extLst>
          </p:cNvPr>
          <p:cNvSpPr>
            <a:spLocks noGrp="1"/>
          </p:cNvSpPr>
          <p:nvPr>
            <p:ph type="clipArt" sz="quarter" idx="35"/>
          </p:nvPr>
        </p:nvSpPr>
        <p:spPr/>
      </p:sp>
      <p:sp>
        <p:nvSpPr>
          <p:cNvPr id="20" name="联机映像占位符 19">
            <a:extLst>
              <a:ext uri="{FF2B5EF4-FFF2-40B4-BE49-F238E27FC236}">
                <a16:creationId xmlns:a16="http://schemas.microsoft.com/office/drawing/2014/main" id="{A5952586-F94B-8F41-AFFB-8DA9AAC8B865}"/>
              </a:ext>
            </a:extLst>
          </p:cNvPr>
          <p:cNvSpPr>
            <a:spLocks noGrp="1"/>
          </p:cNvSpPr>
          <p:nvPr>
            <p:ph type="clipArt" sz="quarter" idx="36"/>
          </p:nvPr>
        </p:nvSpPr>
        <p:spPr>
          <a:xfrm>
            <a:off x="646690" y="4289933"/>
            <a:ext cx="3978000" cy="0"/>
          </a:xfrm>
        </p:spPr>
      </p:sp>
      <p:sp>
        <p:nvSpPr>
          <p:cNvPr id="23" name="文本占位符 13">
            <a:extLst>
              <a:ext uri="{FF2B5EF4-FFF2-40B4-BE49-F238E27FC236}">
                <a16:creationId xmlns:a16="http://schemas.microsoft.com/office/drawing/2014/main" id="{179C79DF-5366-874B-857A-8A0DDB068F35}"/>
              </a:ext>
            </a:extLst>
          </p:cNvPr>
          <p:cNvSpPr txBox="1">
            <a:spLocks/>
          </p:cNvSpPr>
          <p:nvPr/>
        </p:nvSpPr>
        <p:spPr>
          <a:xfrm>
            <a:off x="5385048" y="1587026"/>
            <a:ext cx="3978138" cy="2562054"/>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itchFamily="2" charset="2"/>
              <a:buChar char="n"/>
            </a:pPr>
            <a:r>
              <a:rPr kumimoji="1" lang="zh-CN" altLang="en-US" sz="1100" i="0" dirty="0"/>
              <a:t>小睡眠</a:t>
            </a:r>
            <a:r>
              <a:rPr kumimoji="1" lang="en-US" altLang="zh-CN" sz="1100" i="0" dirty="0"/>
              <a:t>App</a:t>
            </a:r>
            <a:r>
              <a:rPr kumimoji="1" lang="zh-CN" altLang="en-US" sz="1100" i="0" dirty="0"/>
              <a:t>的使用时间出现了三个高峰，分别是早晨</a:t>
            </a:r>
            <a:r>
              <a:rPr kumimoji="1" lang="en-US" altLang="zh-CN" sz="1100" i="0" dirty="0"/>
              <a:t>7</a:t>
            </a:r>
            <a:r>
              <a:rPr kumimoji="1" lang="zh-CN" altLang="en-US" sz="1100" i="0" dirty="0"/>
              <a:t>点；中午</a:t>
            </a:r>
            <a:r>
              <a:rPr kumimoji="1" lang="en-US" altLang="zh-CN" sz="1100" i="0" dirty="0"/>
              <a:t>13</a:t>
            </a:r>
            <a:r>
              <a:rPr kumimoji="1" lang="zh-CN" altLang="en-US" sz="1100" i="0" dirty="0"/>
              <a:t>点；</a:t>
            </a:r>
            <a:r>
              <a:rPr kumimoji="1" lang="en-US" altLang="zh-CN" sz="1100" i="0" dirty="0"/>
              <a:t>21</a:t>
            </a:r>
            <a:r>
              <a:rPr kumimoji="1" lang="zh-CN" altLang="en-US" sz="1100" i="0" dirty="0"/>
              <a:t>：</a:t>
            </a:r>
            <a:r>
              <a:rPr kumimoji="1" lang="en-US" altLang="zh-CN" sz="1100" i="0" dirty="0"/>
              <a:t>30-1</a:t>
            </a:r>
            <a:r>
              <a:rPr kumimoji="1" lang="zh-CN" altLang="en-US" sz="1100" i="0" dirty="0"/>
              <a:t>：</a:t>
            </a:r>
            <a:r>
              <a:rPr kumimoji="1" lang="en-US" altLang="zh-CN" sz="1100" i="0" dirty="0"/>
              <a:t>30</a:t>
            </a:r>
            <a:r>
              <a:rPr kumimoji="1" lang="zh-CN" altLang="en-US" sz="1100" i="0" dirty="0"/>
              <a:t>点。</a:t>
            </a:r>
            <a:endParaRPr kumimoji="1" lang="en-US" altLang="zh-CN" sz="1100" i="0" dirty="0"/>
          </a:p>
          <a:p>
            <a:pPr marL="171450" indent="-171450">
              <a:buFont typeface="Wingdings" pitchFamily="2" charset="2"/>
              <a:buChar char="n"/>
            </a:pPr>
            <a:r>
              <a:rPr kumimoji="1" lang="zh-CN" altLang="en-US" sz="1100" i="0" dirty="0"/>
              <a:t>晚上使用的主要内容为助眠氛围音（自主搭配欣赏各种各样的音乐、减压放松）、小实验室；</a:t>
            </a:r>
            <a:endParaRPr kumimoji="1" lang="en-US" altLang="zh-CN" sz="1100" i="0" dirty="0"/>
          </a:p>
          <a:p>
            <a:pPr marL="171450" indent="-171450">
              <a:buFont typeface="Wingdings" pitchFamily="2" charset="2"/>
              <a:buChar char="n"/>
            </a:pPr>
            <a:r>
              <a:rPr kumimoji="1" lang="zh-CN" altLang="en-US" sz="1100" i="0" dirty="0"/>
              <a:t>下午：助眠氛围音（专注，隔绝噪音）、小实验室、一键小睡眠；</a:t>
            </a:r>
            <a:endParaRPr kumimoji="1" lang="en-US" altLang="zh-CN" sz="1100" i="0" dirty="0"/>
          </a:p>
          <a:p>
            <a:pPr marL="171450" indent="-171450">
              <a:buFont typeface="Wingdings" pitchFamily="2" charset="2"/>
              <a:buChar char="n"/>
            </a:pPr>
            <a:r>
              <a:rPr kumimoji="1" lang="zh-CN" altLang="en-US" sz="1100" i="0" dirty="0"/>
              <a:t>中午</a:t>
            </a:r>
            <a:r>
              <a:rPr kumimoji="1" lang="en-US" altLang="zh-CN" sz="1100" i="0" dirty="0"/>
              <a:t>:</a:t>
            </a:r>
            <a:r>
              <a:rPr kumimoji="1" lang="zh-CN" altLang="en-US" sz="1100" i="0" dirty="0"/>
              <a:t>助眠氛围音、专业睡眠引导语、一键小睡眠、闹钟；</a:t>
            </a:r>
            <a:endParaRPr kumimoji="1" lang="en-US" altLang="zh-CN" sz="1100" i="0" dirty="0"/>
          </a:p>
          <a:p>
            <a:pPr marL="171450" indent="-171450">
              <a:buFont typeface="Wingdings" pitchFamily="2" charset="2"/>
              <a:buChar char="n"/>
            </a:pPr>
            <a:r>
              <a:rPr kumimoji="1" lang="zh-CN" altLang="en-US" sz="1100" i="0" dirty="0"/>
              <a:t>早晨：闹钟、助眠氛围音（工作专注）。</a:t>
            </a:r>
            <a:endParaRPr kumimoji="1" lang="en-US" altLang="zh-CN" sz="1100" i="0" dirty="0"/>
          </a:p>
          <a:p>
            <a:pPr marL="171450" indent="-171450">
              <a:buFont typeface="Wingdings" pitchFamily="2" charset="2"/>
              <a:buChar char="n"/>
            </a:pPr>
            <a:r>
              <a:rPr kumimoji="1" lang="zh-CN" altLang="en-US" sz="1100" i="0" dirty="0"/>
              <a:t>睡前的峰值远高于其它。</a:t>
            </a:r>
          </a:p>
        </p:txBody>
      </p:sp>
      <p:pic>
        <p:nvPicPr>
          <p:cNvPr id="10" name="图片 9">
            <a:extLst>
              <a:ext uri="{FF2B5EF4-FFF2-40B4-BE49-F238E27FC236}">
                <a16:creationId xmlns:a16="http://schemas.microsoft.com/office/drawing/2014/main" id="{2DE405A8-BE8C-834F-A649-7255E339E160}"/>
              </a:ext>
            </a:extLst>
          </p:cNvPr>
          <p:cNvPicPr>
            <a:picLocks noChangeAspect="1"/>
          </p:cNvPicPr>
          <p:nvPr/>
        </p:nvPicPr>
        <p:blipFill>
          <a:blip r:embed="rId3"/>
          <a:stretch>
            <a:fillRect/>
          </a:stretch>
        </p:blipFill>
        <p:spPr>
          <a:xfrm>
            <a:off x="572118" y="4500443"/>
            <a:ext cx="4365483" cy="2076970"/>
          </a:xfrm>
          <a:prstGeom prst="rect">
            <a:avLst/>
          </a:prstGeom>
        </p:spPr>
      </p:pic>
      <p:sp>
        <p:nvSpPr>
          <p:cNvPr id="11" name="文本占位符 13">
            <a:extLst>
              <a:ext uri="{FF2B5EF4-FFF2-40B4-BE49-F238E27FC236}">
                <a16:creationId xmlns:a16="http://schemas.microsoft.com/office/drawing/2014/main" id="{CF79C34E-5598-284D-9EA4-CBCFF4ABFA97}"/>
              </a:ext>
            </a:extLst>
          </p:cNvPr>
          <p:cNvSpPr txBox="1">
            <a:spLocks/>
          </p:cNvSpPr>
          <p:nvPr/>
        </p:nvSpPr>
        <p:spPr>
          <a:xfrm>
            <a:off x="5385048" y="4289933"/>
            <a:ext cx="3978138" cy="183887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itchFamily="2" charset="2"/>
              <a:buChar char="n"/>
            </a:pPr>
            <a:r>
              <a:rPr kumimoji="1" lang="zh-CN" altLang="en-US" sz="1100" i="0" dirty="0"/>
              <a:t>小睡眠播放量较大的音频是自然声音频（白噪声）。播放量</a:t>
            </a:r>
            <a:r>
              <a:rPr kumimoji="1" lang="en-US" altLang="zh-CN" sz="1100" i="0" dirty="0"/>
              <a:t>Top15</a:t>
            </a:r>
            <a:r>
              <a:rPr kumimoji="1" lang="zh-CN" altLang="en-US" sz="1100" i="0" dirty="0"/>
              <a:t>中仅有三个音频为人声音频。</a:t>
            </a:r>
          </a:p>
        </p:txBody>
      </p:sp>
    </p:spTree>
    <p:extLst>
      <p:ext uri="{BB962C8B-B14F-4D97-AF65-F5344CB8AC3E}">
        <p14:creationId xmlns:p14="http://schemas.microsoft.com/office/powerpoint/2010/main" val="302721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数据洞察</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11316" y="908720"/>
            <a:ext cx="8681608" cy="6555641"/>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核心特征</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获客成本低、高留存、高时长；低增速、中低频次；</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高留存说明产品满足了用户的需求：</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在自然状态下的远高于</a:t>
            </a:r>
            <a:r>
              <a:rPr lang="en-US" altLang="zh-CN" sz="1200" dirty="0">
                <a:solidFill>
                  <a:schemeClr val="bg1">
                    <a:lumMod val="10000"/>
                  </a:schemeClr>
                </a:solidFill>
                <a:latin typeface="Kaiti SC" panose="02010600040101010101" pitchFamily="2" charset="-122"/>
                <a:ea typeface="Kaiti SC" panose="02010600040101010101" pitchFamily="2" charset="-122"/>
              </a:rPr>
              <a:t>benchmark</a:t>
            </a:r>
            <a:r>
              <a:rPr lang="zh-CN" altLang="en-US" sz="1200" dirty="0">
                <a:solidFill>
                  <a:schemeClr val="bg1">
                    <a:lumMod val="10000"/>
                  </a:schemeClr>
                </a:solidFill>
                <a:latin typeface="Kaiti SC" panose="02010600040101010101" pitchFamily="2" charset="-122"/>
                <a:ea typeface="Kaiti SC" panose="02010600040101010101" pitchFamily="2" charset="-122"/>
              </a:rPr>
              <a:t>的留存，</a:t>
            </a:r>
            <a:r>
              <a:rPr lang="zh-CN" altLang="en-US" sz="1200" dirty="0">
                <a:solidFill>
                  <a:srgbClr val="FF0000"/>
                </a:solidFill>
                <a:latin typeface="Kaiti SC" panose="02010600040101010101" pitchFamily="2" charset="-122"/>
                <a:ea typeface="Kaiti SC" panose="02010600040101010101" pitchFamily="2" charset="-122"/>
              </a:rPr>
              <a:t>用户需求真实存在，且产品的解决方案是成立的</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但低频次结合长期留存用户仍有流失（</a:t>
            </a:r>
            <a:r>
              <a:rPr lang="en-US" altLang="zh-CN" sz="1200" dirty="0">
                <a:solidFill>
                  <a:schemeClr val="bg1">
                    <a:lumMod val="10000"/>
                  </a:schemeClr>
                </a:solidFill>
                <a:latin typeface="Kaiti SC" panose="02010600040101010101" pitchFamily="2" charset="-122"/>
                <a:ea typeface="Kaiti SC" panose="02010600040101010101" pitchFamily="2" charset="-122"/>
              </a:rPr>
              <a:t>6</a:t>
            </a:r>
            <a:r>
              <a:rPr lang="zh-CN" altLang="en-US" sz="1200" dirty="0">
                <a:solidFill>
                  <a:schemeClr val="bg1">
                    <a:lumMod val="10000"/>
                  </a:schemeClr>
                </a:solidFill>
                <a:latin typeface="Kaiti SC" panose="02010600040101010101" pitchFamily="2" charset="-122"/>
                <a:ea typeface="Kaiti SC" panose="02010600040101010101" pitchFamily="2" charset="-122"/>
              </a:rPr>
              <a:t>月</a:t>
            </a:r>
            <a:r>
              <a:rPr lang="en-US" altLang="zh-CN" sz="1200" dirty="0">
                <a:solidFill>
                  <a:schemeClr val="bg1">
                    <a:lumMod val="10000"/>
                  </a:schemeClr>
                </a:solidFill>
                <a:latin typeface="Kaiti SC" panose="02010600040101010101" pitchFamily="2" charset="-122"/>
                <a:ea typeface="Kaiti SC" panose="02010600040101010101" pitchFamily="2" charset="-122"/>
              </a:rPr>
              <a:t>/3</a:t>
            </a:r>
            <a:r>
              <a:rPr lang="zh-CN" altLang="en-US" sz="1200" dirty="0">
                <a:solidFill>
                  <a:schemeClr val="bg1">
                    <a:lumMod val="10000"/>
                  </a:schemeClr>
                </a:solidFill>
                <a:latin typeface="Kaiti SC" panose="02010600040101010101" pitchFamily="2" charset="-122"/>
                <a:ea typeface="Kaiti SC" panose="02010600040101010101" pitchFamily="2" charset="-122"/>
              </a:rPr>
              <a:t>月</a:t>
            </a:r>
            <a:r>
              <a:rPr lang="en-US" altLang="zh-CN" sz="1200" dirty="0">
                <a:solidFill>
                  <a:schemeClr val="bg1">
                    <a:lumMod val="10000"/>
                  </a:schemeClr>
                </a:solidFill>
                <a:latin typeface="Kaiti SC" panose="02010600040101010101" pitchFamily="2" charset="-122"/>
                <a:ea typeface="Kaiti SC" panose="02010600040101010101" pitchFamily="2" charset="-122"/>
              </a:rPr>
              <a:t>=70%</a:t>
            </a:r>
            <a:r>
              <a:rPr lang="zh-CN" altLang="en-US"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rgbClr val="FF0000"/>
                </a:solidFill>
                <a:latin typeface="Kaiti SC" panose="02010600040101010101" pitchFamily="2" charset="-122"/>
                <a:ea typeface="Kaiti SC" panose="02010600040101010101" pitchFamily="2" charset="-122"/>
              </a:rPr>
              <a:t>该方向可能不是</a:t>
            </a:r>
            <a:r>
              <a:rPr lang="en-US" altLang="zh-CN" sz="1200" dirty="0">
                <a:solidFill>
                  <a:srgbClr val="FF0000"/>
                </a:solidFill>
                <a:latin typeface="Kaiti SC" panose="02010600040101010101" pitchFamily="2" charset="-122"/>
                <a:ea typeface="Kaiti SC" panose="02010600040101010101" pitchFamily="2" charset="-122"/>
              </a:rPr>
              <a:t>top20</a:t>
            </a:r>
            <a:r>
              <a:rPr lang="zh-CN" altLang="en-US" sz="1200" dirty="0">
                <a:solidFill>
                  <a:srgbClr val="FF0000"/>
                </a:solidFill>
                <a:latin typeface="Kaiti SC" panose="02010600040101010101" pitchFamily="2" charset="-122"/>
                <a:ea typeface="Kaiti SC" panose="02010600040101010101" pitchFamily="2" charset="-122"/>
              </a:rPr>
              <a:t>的强刚需</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lnSpc>
                <a:spcPct val="150000"/>
              </a:lnSpc>
              <a:buFont typeface="+mj-lt"/>
              <a:buAutoNum type="arabicPeriod"/>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rgbClr val="FF0000"/>
                </a:solidFill>
                <a:latin typeface="Kaiti SC" panose="02010600040101010101" pitchFamily="2" charset="-122"/>
                <a:ea typeface="Kaiti SC" panose="02010600040101010101" pitchFamily="2" charset="-122"/>
              </a:rPr>
              <a:t>低增速根本原因可能是产品没有形成基于用户行为的传播：</a:t>
            </a:r>
            <a:endParaRPr lang="en-US" altLang="zh-CN" sz="1200" b="1" u="sng" dirty="0">
              <a:solidFill>
                <a:srgbClr val="FF0000"/>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增长的绝对数恒定，和累计用户数无关，可能是没有形成基于用户行为的传播；</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从增长机制讲，调整产品和运营可能有解，但也可能受限于场景难改变；</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342900" indent="-342900">
              <a:lnSpc>
                <a:spcPct val="150000"/>
              </a:lnSpc>
              <a:buFont typeface="+mj-lt"/>
              <a:buAutoNum type="arabicPeriod"/>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有大用户数潜力：</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获客成本低表现了用户在认知上的自然需求；</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高留存表现了产品对需求的解决是成立的；</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流量来源没有使用明显的精准用户定向；</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结合以上三点，说明更可能是</a:t>
            </a:r>
            <a:r>
              <a:rPr lang="zh-CN" altLang="en-US" sz="1200" dirty="0">
                <a:solidFill>
                  <a:srgbClr val="FF0000"/>
                </a:solidFill>
                <a:latin typeface="Kaiti SC" panose="02010600040101010101" pitchFamily="2" charset="-122"/>
                <a:ea typeface="Kaiti SC" panose="02010600040101010101" pitchFamily="2" charset="-122"/>
              </a:rPr>
              <a:t>大众的普适需求</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在未买量情况下低增速不能证明其是小众市场，更可能是由于传播或流量获取问题；</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a:lnSpc>
                <a:spcPct val="150000"/>
              </a:lnSpc>
            </a:pPr>
            <a:r>
              <a:rPr lang="zh-CN" altLang="en-US" sz="1200" b="1" u="sng" dirty="0">
                <a:solidFill>
                  <a:schemeClr val="bg1">
                    <a:lumMod val="10000"/>
                  </a:schemeClr>
                </a:solidFill>
                <a:ea typeface="Kaiti SC" panose="02010600040101010101" pitchFamily="2" charset="-122"/>
              </a:rPr>
              <a:t>产品提供的价值深度存疑：</a:t>
            </a:r>
            <a:endParaRPr lang="en-US" altLang="zh-CN" sz="1200" b="1" u="sng"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难以通过目前数据说明产品提供的价值深度；</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rgbClr val="FF0000"/>
                </a:solidFill>
                <a:latin typeface="Kaiti SC" panose="02010600040101010101" pitchFamily="2" charset="-122"/>
                <a:ea typeface="Kaiti SC" panose="02010600040101010101" pitchFamily="2" charset="-122"/>
              </a:rPr>
              <a:t>没有基于用户行为（口碑</a:t>
            </a:r>
            <a:r>
              <a:rPr lang="en-US" altLang="zh-CN" sz="1200" dirty="0">
                <a:solidFill>
                  <a:srgbClr val="FF0000"/>
                </a:solidFill>
                <a:latin typeface="Kaiti SC" panose="02010600040101010101" pitchFamily="2" charset="-122"/>
                <a:ea typeface="Kaiti SC" panose="02010600040101010101" pitchFamily="2" charset="-122"/>
              </a:rPr>
              <a:t>/</a:t>
            </a:r>
            <a:r>
              <a:rPr lang="zh-CN" altLang="en-US" sz="1200" dirty="0">
                <a:solidFill>
                  <a:srgbClr val="FF0000"/>
                </a:solidFill>
                <a:latin typeface="Kaiti SC" panose="02010600040101010101" pitchFamily="2" charset="-122"/>
                <a:ea typeface="Kaiti SC" panose="02010600040101010101" pitchFamily="2" charset="-122"/>
              </a:rPr>
              <a:t>裂变）的传播，可能侧面说明了产品满足的用户价值比较浅</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407848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E41C0-514C-AD46-A908-BFEEFFD93C52}"/>
              </a:ext>
            </a:extLst>
          </p:cNvPr>
          <p:cNvSpPr>
            <a:spLocks noGrp="1"/>
          </p:cNvSpPr>
          <p:nvPr>
            <p:ph type="title"/>
          </p:nvPr>
        </p:nvSpPr>
        <p:spPr/>
        <p:txBody>
          <a:bodyPr/>
          <a:lstStyle/>
          <a:p>
            <a:r>
              <a:rPr kumimoji="1" lang="zh-CN" altLang="en-US" dirty="0"/>
              <a:t>市场：睡眠问题普遍</a:t>
            </a:r>
          </a:p>
        </p:txBody>
      </p:sp>
      <p:sp>
        <p:nvSpPr>
          <p:cNvPr id="3" name="文本占位符 2">
            <a:extLst>
              <a:ext uri="{FF2B5EF4-FFF2-40B4-BE49-F238E27FC236}">
                <a16:creationId xmlns:a16="http://schemas.microsoft.com/office/drawing/2014/main" id="{147832A1-153A-534A-9296-319196E4CFB1}"/>
              </a:ext>
            </a:extLst>
          </p:cNvPr>
          <p:cNvSpPr>
            <a:spLocks noGrp="1"/>
          </p:cNvSpPr>
          <p:nvPr>
            <p:ph type="body" sz="quarter" idx="12"/>
          </p:nvPr>
        </p:nvSpPr>
        <p:spPr/>
        <p:txBody>
          <a:bodyPr/>
          <a:lstStyle/>
          <a:p>
            <a:r>
              <a:rPr kumimoji="1" lang="zh-CN" altLang="en-US" dirty="0"/>
              <a:t>存在不同的睡眠问题</a:t>
            </a:r>
          </a:p>
        </p:txBody>
      </p:sp>
      <p:sp>
        <p:nvSpPr>
          <p:cNvPr id="4" name="文本占位符 3">
            <a:extLst>
              <a:ext uri="{FF2B5EF4-FFF2-40B4-BE49-F238E27FC236}">
                <a16:creationId xmlns:a16="http://schemas.microsoft.com/office/drawing/2014/main" id="{66B2714D-DCB9-CB43-B05E-FC8798565171}"/>
              </a:ext>
            </a:extLst>
          </p:cNvPr>
          <p:cNvSpPr>
            <a:spLocks noGrp="1"/>
          </p:cNvSpPr>
          <p:nvPr>
            <p:ph type="body" sz="quarter" idx="13"/>
          </p:nvPr>
        </p:nvSpPr>
        <p:spPr/>
        <p:txBody>
          <a:bodyPr/>
          <a:lstStyle/>
          <a:p>
            <a:r>
              <a:rPr kumimoji="1" lang="zh-CN" altLang="en-US" dirty="0"/>
              <a:t>不同年龄人群睡眠问题占比及线上消费贡献占比</a:t>
            </a:r>
          </a:p>
        </p:txBody>
      </p:sp>
      <p:pic>
        <p:nvPicPr>
          <p:cNvPr id="34" name="内容占位符 33">
            <a:extLst>
              <a:ext uri="{FF2B5EF4-FFF2-40B4-BE49-F238E27FC236}">
                <a16:creationId xmlns:a16="http://schemas.microsoft.com/office/drawing/2014/main" id="{20768011-372D-5E48-9D5D-0A422C7FC016}"/>
              </a:ext>
            </a:extLst>
          </p:cNvPr>
          <p:cNvPicPr>
            <a:picLocks noGrp="1" noChangeAspect="1"/>
          </p:cNvPicPr>
          <p:nvPr>
            <p:ph sz="quarter" idx="15"/>
          </p:nvPr>
        </p:nvPicPr>
        <p:blipFill>
          <a:blip r:embed="rId2"/>
          <a:stretch>
            <a:fillRect/>
          </a:stretch>
        </p:blipFill>
        <p:spPr>
          <a:xfrm>
            <a:off x="5264150" y="4299398"/>
            <a:ext cx="3978275" cy="1686617"/>
          </a:xfrm>
          <a:prstGeom prst="rect">
            <a:avLst/>
          </a:prstGeom>
        </p:spPr>
      </p:pic>
      <p:sp>
        <p:nvSpPr>
          <p:cNvPr id="9" name="文本占位符 8">
            <a:extLst>
              <a:ext uri="{FF2B5EF4-FFF2-40B4-BE49-F238E27FC236}">
                <a16:creationId xmlns:a16="http://schemas.microsoft.com/office/drawing/2014/main" id="{50A0465C-0757-C647-A502-2C690C895151}"/>
              </a:ext>
            </a:extLst>
          </p:cNvPr>
          <p:cNvSpPr>
            <a:spLocks noGrp="1"/>
          </p:cNvSpPr>
          <p:nvPr>
            <p:ph type="body" sz="quarter" idx="21"/>
          </p:nvPr>
        </p:nvSpPr>
        <p:spPr/>
        <p:txBody>
          <a:bodyPr/>
          <a:lstStyle/>
          <a:p>
            <a:r>
              <a:rPr kumimoji="1" lang="zh-CN" altLang="en-US" u="sng" dirty="0">
                <a:solidFill>
                  <a:srgbClr val="FF0000"/>
                </a:solidFill>
              </a:rPr>
              <a:t>各国都有严重睡眠问题，目标用户数量大</a:t>
            </a:r>
          </a:p>
        </p:txBody>
      </p:sp>
      <p:sp>
        <p:nvSpPr>
          <p:cNvPr id="10" name="文本占位符 9">
            <a:extLst>
              <a:ext uri="{FF2B5EF4-FFF2-40B4-BE49-F238E27FC236}">
                <a16:creationId xmlns:a16="http://schemas.microsoft.com/office/drawing/2014/main" id="{EFA5756C-3952-3F4E-B565-09CA1A340B8C}"/>
              </a:ext>
            </a:extLst>
          </p:cNvPr>
          <p:cNvSpPr>
            <a:spLocks noGrp="1"/>
          </p:cNvSpPr>
          <p:nvPr>
            <p:ph type="body" sz="quarter" idx="22"/>
          </p:nvPr>
        </p:nvSpPr>
        <p:spPr/>
        <p:txBody>
          <a:bodyPr/>
          <a:lstStyle/>
          <a:p>
            <a:r>
              <a:rPr kumimoji="1" lang="en-US" altLang="zh-CN" dirty="0"/>
              <a:t>2016-2017</a:t>
            </a:r>
            <a:r>
              <a:rPr kumimoji="1" lang="zh-CN" altLang="en-US" dirty="0"/>
              <a:t>年助眠产品客单价情况及增速</a:t>
            </a:r>
          </a:p>
        </p:txBody>
      </p:sp>
      <p:pic>
        <p:nvPicPr>
          <p:cNvPr id="33" name="内容占位符 32">
            <a:extLst>
              <a:ext uri="{FF2B5EF4-FFF2-40B4-BE49-F238E27FC236}">
                <a16:creationId xmlns:a16="http://schemas.microsoft.com/office/drawing/2014/main" id="{74F4976C-DE88-B34B-9271-70A797A94F61}"/>
              </a:ext>
            </a:extLst>
          </p:cNvPr>
          <p:cNvPicPr>
            <a:picLocks noGrp="1" noChangeAspect="1"/>
          </p:cNvPicPr>
          <p:nvPr>
            <p:ph sz="quarter" idx="24"/>
          </p:nvPr>
        </p:nvPicPr>
        <p:blipFill>
          <a:blip r:embed="rId3"/>
          <a:stretch>
            <a:fillRect/>
          </a:stretch>
        </p:blipFill>
        <p:spPr>
          <a:xfrm>
            <a:off x="661988" y="4454894"/>
            <a:ext cx="3978275" cy="1381974"/>
          </a:xfrm>
          <a:prstGeom prst="rect">
            <a:avLst/>
          </a:prstGeom>
        </p:spPr>
      </p:pic>
      <p:sp>
        <p:nvSpPr>
          <p:cNvPr id="15" name="内容占位符 14">
            <a:extLst>
              <a:ext uri="{FF2B5EF4-FFF2-40B4-BE49-F238E27FC236}">
                <a16:creationId xmlns:a16="http://schemas.microsoft.com/office/drawing/2014/main" id="{964F8306-AA8D-E149-88A5-913FFC50478E}"/>
              </a:ext>
            </a:extLst>
          </p:cNvPr>
          <p:cNvSpPr>
            <a:spLocks noGrp="1"/>
          </p:cNvSpPr>
          <p:nvPr>
            <p:ph sz="quarter" idx="29"/>
          </p:nvPr>
        </p:nvSpPr>
        <p:spPr>
          <a:xfrm>
            <a:off x="632520" y="6525345"/>
            <a:ext cx="2160240" cy="144016"/>
          </a:xfrm>
        </p:spPr>
        <p:txBody>
          <a:bodyPr/>
          <a:lstStyle/>
          <a:p>
            <a:r>
              <a:rPr kumimoji="1" lang="zh-CN" altLang="en-US" dirty="0"/>
              <a:t>  数据来源：</a:t>
            </a:r>
            <a:r>
              <a:rPr kumimoji="1" lang="en-US" altLang="zh-CN" dirty="0"/>
              <a:t>2018</a:t>
            </a:r>
            <a:r>
              <a:rPr kumimoji="1" lang="zh-CN" altLang="en-US" dirty="0"/>
              <a:t>中国互联网网民白皮书</a:t>
            </a:r>
          </a:p>
        </p:txBody>
      </p:sp>
      <p:sp>
        <p:nvSpPr>
          <p:cNvPr id="17" name="内容占位符 16">
            <a:extLst>
              <a:ext uri="{FF2B5EF4-FFF2-40B4-BE49-F238E27FC236}">
                <a16:creationId xmlns:a16="http://schemas.microsoft.com/office/drawing/2014/main" id="{9C55E885-6B12-4B4F-84FD-E0DD44D2D0E5}"/>
              </a:ext>
            </a:extLst>
          </p:cNvPr>
          <p:cNvSpPr>
            <a:spLocks noGrp="1"/>
          </p:cNvSpPr>
          <p:nvPr>
            <p:ph sz="quarter" idx="33"/>
          </p:nvPr>
        </p:nvSpPr>
        <p:spPr>
          <a:xfrm>
            <a:off x="662120" y="4091098"/>
            <a:ext cx="3978000" cy="250283"/>
          </a:xfrm>
        </p:spPr>
        <p:txBody>
          <a:bodyPr/>
          <a:lstStyle/>
          <a:p>
            <a:r>
              <a:rPr kumimoji="1" lang="zh-CN" altLang="en-US" dirty="0"/>
              <a:t>在睡眠产品消费上，超过</a:t>
            </a:r>
            <a:r>
              <a:rPr kumimoji="1" lang="en-US" altLang="zh-CN" dirty="0"/>
              <a:t>50%</a:t>
            </a:r>
            <a:r>
              <a:rPr kumimoji="1" lang="zh-CN" altLang="en-US" dirty="0"/>
              <a:t>的消费者客单价在</a:t>
            </a:r>
            <a:r>
              <a:rPr kumimoji="1" lang="en-US" altLang="zh-CN" dirty="0"/>
              <a:t>50</a:t>
            </a:r>
            <a:r>
              <a:rPr kumimoji="1" lang="zh-CN" altLang="en-US" dirty="0"/>
              <a:t>元以下，客单价</a:t>
            </a:r>
            <a:r>
              <a:rPr kumimoji="1" lang="en-US" altLang="zh-CN" dirty="0"/>
              <a:t>50-300</a:t>
            </a:r>
            <a:r>
              <a:rPr kumimoji="1" lang="zh-CN" altLang="en-US" dirty="0"/>
              <a:t>元的人群增速最快。眼罩、耳塞、足贴是</a:t>
            </a:r>
            <a:r>
              <a:rPr kumimoji="1" lang="en-US" altLang="zh-CN" dirty="0"/>
              <a:t>2017</a:t>
            </a:r>
            <a:r>
              <a:rPr kumimoji="1" lang="zh-CN" altLang="en-US" dirty="0"/>
              <a:t>最受欢迎助眠产品</a:t>
            </a:r>
            <a:r>
              <a:rPr kumimoji="1" lang="en-US" altLang="zh-CN" dirty="0"/>
              <a:t>TOP3</a:t>
            </a:r>
            <a:r>
              <a:rPr kumimoji="1" lang="zh-CN" altLang="en-US" dirty="0"/>
              <a:t>。</a:t>
            </a:r>
          </a:p>
        </p:txBody>
      </p:sp>
      <p:sp>
        <p:nvSpPr>
          <p:cNvPr id="18" name="内容占位符 17">
            <a:extLst>
              <a:ext uri="{FF2B5EF4-FFF2-40B4-BE49-F238E27FC236}">
                <a16:creationId xmlns:a16="http://schemas.microsoft.com/office/drawing/2014/main" id="{6FF0F8D9-4719-C147-9F54-2482D86F5D66}"/>
              </a:ext>
            </a:extLst>
          </p:cNvPr>
          <p:cNvSpPr>
            <a:spLocks noGrp="1"/>
          </p:cNvSpPr>
          <p:nvPr>
            <p:ph sz="quarter" idx="34"/>
          </p:nvPr>
        </p:nvSpPr>
        <p:spPr>
          <a:xfrm>
            <a:off x="5272153" y="4091098"/>
            <a:ext cx="3713295" cy="153987"/>
          </a:xfrm>
        </p:spPr>
        <p:txBody>
          <a:bodyPr/>
          <a:lstStyle/>
          <a:p>
            <a:r>
              <a:rPr kumimoji="1" lang="en-US" altLang="zh-CN" dirty="0"/>
              <a:t>90</a:t>
            </a:r>
            <a:r>
              <a:rPr kumimoji="1" lang="zh-CN" altLang="en-US" dirty="0"/>
              <a:t>后中超过</a:t>
            </a:r>
            <a:r>
              <a:rPr kumimoji="1" lang="en-US" altLang="zh-CN" dirty="0"/>
              <a:t>6</a:t>
            </a:r>
            <a:r>
              <a:rPr kumimoji="1" lang="zh-CN" altLang="en-US" dirty="0"/>
              <a:t>成的人有睡眠问题，对助眠产品的线上消费贡献最大。</a:t>
            </a:r>
          </a:p>
        </p:txBody>
      </p:sp>
      <p:sp>
        <p:nvSpPr>
          <p:cNvPr id="19" name="联机映像占位符 18">
            <a:extLst>
              <a:ext uri="{FF2B5EF4-FFF2-40B4-BE49-F238E27FC236}">
                <a16:creationId xmlns:a16="http://schemas.microsoft.com/office/drawing/2014/main" id="{96F569DE-6909-0A4E-9716-04E656023B9B}"/>
              </a:ext>
            </a:extLst>
          </p:cNvPr>
          <p:cNvSpPr>
            <a:spLocks noGrp="1"/>
          </p:cNvSpPr>
          <p:nvPr>
            <p:ph type="clipArt" sz="quarter" idx="35"/>
          </p:nvPr>
        </p:nvSpPr>
        <p:spPr/>
      </p:sp>
      <p:sp>
        <p:nvSpPr>
          <p:cNvPr id="20" name="联机映像占位符 19">
            <a:extLst>
              <a:ext uri="{FF2B5EF4-FFF2-40B4-BE49-F238E27FC236}">
                <a16:creationId xmlns:a16="http://schemas.microsoft.com/office/drawing/2014/main" id="{8DAD9A98-09D9-5B47-927D-63DB82CF463D}"/>
              </a:ext>
            </a:extLst>
          </p:cNvPr>
          <p:cNvSpPr>
            <a:spLocks noGrp="1"/>
          </p:cNvSpPr>
          <p:nvPr>
            <p:ph type="clipArt" sz="quarter" idx="36"/>
          </p:nvPr>
        </p:nvSpPr>
        <p:spPr/>
      </p:sp>
      <p:sp>
        <p:nvSpPr>
          <p:cNvPr id="21" name="联机映像占位符 20">
            <a:extLst>
              <a:ext uri="{FF2B5EF4-FFF2-40B4-BE49-F238E27FC236}">
                <a16:creationId xmlns:a16="http://schemas.microsoft.com/office/drawing/2014/main" id="{3E8CDA44-E864-7E48-98E7-55D53B770C1E}"/>
              </a:ext>
            </a:extLst>
          </p:cNvPr>
          <p:cNvSpPr>
            <a:spLocks noGrp="1"/>
          </p:cNvSpPr>
          <p:nvPr>
            <p:ph type="clipArt" sz="quarter" idx="37"/>
          </p:nvPr>
        </p:nvSpPr>
        <p:spPr/>
      </p:sp>
      <p:sp>
        <p:nvSpPr>
          <p:cNvPr id="22" name="联机映像占位符 21">
            <a:extLst>
              <a:ext uri="{FF2B5EF4-FFF2-40B4-BE49-F238E27FC236}">
                <a16:creationId xmlns:a16="http://schemas.microsoft.com/office/drawing/2014/main" id="{860C1CC4-B564-594F-980A-F52361C20532}"/>
              </a:ext>
            </a:extLst>
          </p:cNvPr>
          <p:cNvSpPr>
            <a:spLocks noGrp="1"/>
          </p:cNvSpPr>
          <p:nvPr>
            <p:ph type="clipArt" sz="quarter" idx="38"/>
          </p:nvPr>
        </p:nvSpPr>
        <p:spPr/>
      </p:sp>
      <p:pic>
        <p:nvPicPr>
          <p:cNvPr id="30" name="图片 29">
            <a:extLst>
              <a:ext uri="{FF2B5EF4-FFF2-40B4-BE49-F238E27FC236}">
                <a16:creationId xmlns:a16="http://schemas.microsoft.com/office/drawing/2014/main" id="{C4F9ACFE-1B22-A643-BFA2-A7B64774D0CE}"/>
              </a:ext>
            </a:extLst>
          </p:cNvPr>
          <p:cNvPicPr>
            <a:picLocks noChangeAspect="1"/>
          </p:cNvPicPr>
          <p:nvPr/>
        </p:nvPicPr>
        <p:blipFill>
          <a:blip r:embed="rId4"/>
          <a:stretch>
            <a:fillRect/>
          </a:stretch>
        </p:blipFill>
        <p:spPr>
          <a:xfrm>
            <a:off x="5601072" y="1724004"/>
            <a:ext cx="3226809" cy="2044269"/>
          </a:xfrm>
          <a:prstGeom prst="rect">
            <a:avLst/>
          </a:prstGeom>
        </p:spPr>
      </p:pic>
      <p:sp>
        <p:nvSpPr>
          <p:cNvPr id="5" name="矩形 4">
            <a:extLst>
              <a:ext uri="{FF2B5EF4-FFF2-40B4-BE49-F238E27FC236}">
                <a16:creationId xmlns:a16="http://schemas.microsoft.com/office/drawing/2014/main" id="{A3DA20CC-40C7-45C4-B33D-A11F2BD5D10C}"/>
              </a:ext>
            </a:extLst>
          </p:cNvPr>
          <p:cNvSpPr/>
          <p:nvPr/>
        </p:nvSpPr>
        <p:spPr>
          <a:xfrm>
            <a:off x="848544" y="1724004"/>
            <a:ext cx="3600400" cy="2908489"/>
          </a:xfrm>
          <a:prstGeom prst="rect">
            <a:avLst/>
          </a:prstGeom>
        </p:spPr>
        <p:txBody>
          <a:bodyPr wrap="square">
            <a:spAutoFit/>
          </a:bodyPr>
          <a:lstStyle/>
          <a:p>
            <a:r>
              <a:rPr lang="zh-CN" altLang="en-US" sz="1100" dirty="0"/>
              <a:t>中国：基于</a:t>
            </a:r>
            <a:r>
              <a:rPr lang="en-US" altLang="zh-CN" sz="1100" dirty="0"/>
              <a:t>《2017 </a:t>
            </a:r>
            <a:r>
              <a:rPr lang="zh-CN" altLang="en-US" sz="1100" dirty="0"/>
              <a:t>中国青年睡眠现状报告</a:t>
            </a:r>
            <a:r>
              <a:rPr lang="en-US" altLang="zh-CN" sz="1100" dirty="0"/>
              <a:t>》 </a:t>
            </a:r>
            <a:r>
              <a:rPr lang="zh-CN" altLang="en-US" sz="1100" dirty="0"/>
              <a:t>的数据，在 </a:t>
            </a:r>
            <a:r>
              <a:rPr lang="en-US" altLang="zh-CN" sz="1100" dirty="0"/>
              <a:t>6 </a:t>
            </a:r>
            <a:r>
              <a:rPr lang="zh-CN" altLang="en-US" sz="1100" dirty="0"/>
              <a:t>万人</a:t>
            </a:r>
            <a:r>
              <a:rPr lang="en-US" altLang="zh-CN" sz="1100" dirty="0"/>
              <a:t>(10 </a:t>
            </a:r>
            <a:r>
              <a:rPr lang="zh-CN" altLang="en-US" sz="1100" dirty="0"/>
              <a:t>岁至 </a:t>
            </a:r>
            <a:r>
              <a:rPr lang="en-US" altLang="zh-CN" sz="1100" dirty="0"/>
              <a:t>45 </a:t>
            </a:r>
            <a:r>
              <a:rPr lang="zh-CN" altLang="en-US" sz="1100" dirty="0"/>
              <a:t>岁</a:t>
            </a:r>
            <a:r>
              <a:rPr lang="en-US" altLang="zh-CN" sz="1100" dirty="0"/>
              <a:t>)</a:t>
            </a:r>
            <a:r>
              <a:rPr lang="zh-CN" altLang="en-US" sz="1100" dirty="0"/>
              <a:t>中，从整体的睡眠状况来看，</a:t>
            </a:r>
            <a:r>
              <a:rPr lang="en-US" altLang="zh-CN" sz="1100" dirty="0"/>
              <a:t>76%</a:t>
            </a:r>
            <a:r>
              <a:rPr lang="zh-CN" altLang="en-US" sz="1100" dirty="0"/>
              <a:t>的受访者表 示入睡困难，其中超过 </a:t>
            </a:r>
            <a:r>
              <a:rPr lang="en-US" altLang="zh-CN" sz="1100" dirty="0"/>
              <a:t>13%</a:t>
            </a:r>
            <a:r>
              <a:rPr lang="zh-CN" altLang="en-US" sz="1100" dirty="0"/>
              <a:t>的人甚至感觉处在痛苦状态。 </a:t>
            </a:r>
            <a:endParaRPr lang="en-US" altLang="zh-CN" sz="1100" dirty="0"/>
          </a:p>
          <a:p>
            <a:endParaRPr lang="en-US" altLang="zh-CN" sz="1100" dirty="0"/>
          </a:p>
          <a:p>
            <a:r>
              <a:rPr kumimoji="1" lang="zh-CN" altLang="en-US" sz="1100" dirty="0"/>
              <a:t>美国：失眠发生率高达</a:t>
            </a:r>
            <a:r>
              <a:rPr kumimoji="1" lang="en-US" altLang="zh-CN" sz="1100" dirty="0"/>
              <a:t>50%</a:t>
            </a:r>
            <a:r>
              <a:rPr kumimoji="1" lang="zh-CN" altLang="en-US" sz="1100" dirty="0"/>
              <a:t>。</a:t>
            </a:r>
            <a:endParaRPr kumimoji="1" lang="en-US" altLang="zh-CN" sz="1100" dirty="0"/>
          </a:p>
          <a:p>
            <a:endParaRPr kumimoji="1" lang="en-US" altLang="zh-CN" sz="1100" dirty="0"/>
          </a:p>
          <a:p>
            <a:r>
              <a:rPr kumimoji="1" lang="zh-CN" altLang="en-US" sz="1100" dirty="0"/>
              <a:t>日本：东京人均睡眠时间不足</a:t>
            </a:r>
            <a:r>
              <a:rPr kumimoji="1" lang="en-US" altLang="zh-CN" sz="1100" dirty="0"/>
              <a:t>6</a:t>
            </a:r>
            <a:r>
              <a:rPr kumimoji="1" lang="zh-CN" altLang="en-US" sz="1100" dirty="0"/>
              <a:t>小时，在全世界发达国家城市中最短。</a:t>
            </a:r>
            <a:endParaRPr kumimoji="1" lang="en-US" altLang="zh-CN" sz="11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zh-CN" altLang="en-US" sz="1200" dirty="0"/>
          </a:p>
        </p:txBody>
      </p:sp>
    </p:spTree>
    <p:extLst>
      <p:ext uri="{BB962C8B-B14F-4D97-AF65-F5344CB8AC3E}">
        <p14:creationId xmlns:p14="http://schemas.microsoft.com/office/powerpoint/2010/main" val="384587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E41C0-514C-AD46-A908-BFEEFFD93C52}"/>
              </a:ext>
            </a:extLst>
          </p:cNvPr>
          <p:cNvSpPr>
            <a:spLocks noGrp="1"/>
          </p:cNvSpPr>
          <p:nvPr>
            <p:ph type="title"/>
          </p:nvPr>
        </p:nvSpPr>
        <p:spPr/>
        <p:txBody>
          <a:bodyPr/>
          <a:lstStyle/>
          <a:p>
            <a:r>
              <a:rPr kumimoji="1" lang="zh-CN" altLang="en-US" dirty="0"/>
              <a:t>市场：中国睡眠市场</a:t>
            </a:r>
            <a:r>
              <a:rPr kumimoji="1" lang="en-US" altLang="zh-CN" dirty="0"/>
              <a:t>3700</a:t>
            </a:r>
            <a:r>
              <a:rPr kumimoji="1" lang="zh-CN" altLang="en-US" dirty="0"/>
              <a:t>亿</a:t>
            </a:r>
          </a:p>
        </p:txBody>
      </p:sp>
      <p:sp>
        <p:nvSpPr>
          <p:cNvPr id="3" name="文本占位符 2">
            <a:extLst>
              <a:ext uri="{FF2B5EF4-FFF2-40B4-BE49-F238E27FC236}">
                <a16:creationId xmlns:a16="http://schemas.microsoft.com/office/drawing/2014/main" id="{147832A1-153A-534A-9296-319196E4CFB1}"/>
              </a:ext>
            </a:extLst>
          </p:cNvPr>
          <p:cNvSpPr>
            <a:spLocks noGrp="1"/>
          </p:cNvSpPr>
          <p:nvPr>
            <p:ph type="body" sz="quarter" idx="12"/>
          </p:nvPr>
        </p:nvSpPr>
        <p:spPr/>
        <p:txBody>
          <a:bodyPr/>
          <a:lstStyle/>
          <a:p>
            <a:r>
              <a:rPr kumimoji="1" lang="zh-CN" altLang="en-US" dirty="0"/>
              <a:t>全球睡眠健康产业规模</a:t>
            </a:r>
          </a:p>
        </p:txBody>
      </p:sp>
      <p:sp>
        <p:nvSpPr>
          <p:cNvPr id="4" name="文本占位符 3">
            <a:extLst>
              <a:ext uri="{FF2B5EF4-FFF2-40B4-BE49-F238E27FC236}">
                <a16:creationId xmlns:a16="http://schemas.microsoft.com/office/drawing/2014/main" id="{66B2714D-DCB9-CB43-B05E-FC8798565171}"/>
              </a:ext>
            </a:extLst>
          </p:cNvPr>
          <p:cNvSpPr>
            <a:spLocks noGrp="1"/>
          </p:cNvSpPr>
          <p:nvPr>
            <p:ph type="body" sz="quarter" idx="13"/>
          </p:nvPr>
        </p:nvSpPr>
        <p:spPr/>
        <p:txBody>
          <a:bodyPr/>
          <a:lstStyle/>
          <a:p>
            <a:r>
              <a:rPr kumimoji="1" lang="zh-CN" altLang="en-US" dirty="0"/>
              <a:t>中国睡眠健康产业规模（亿元）</a:t>
            </a:r>
            <a:r>
              <a:rPr kumimoji="1" lang="en-US" altLang="zh-CN" dirty="0"/>
              <a:t>-2015</a:t>
            </a:r>
            <a:r>
              <a:rPr kumimoji="1" lang="zh-CN" altLang="en-US" dirty="0"/>
              <a:t>年</a:t>
            </a:r>
          </a:p>
        </p:txBody>
      </p:sp>
      <p:sp>
        <p:nvSpPr>
          <p:cNvPr id="5" name="内容占位符 4">
            <a:extLst>
              <a:ext uri="{FF2B5EF4-FFF2-40B4-BE49-F238E27FC236}">
                <a16:creationId xmlns:a16="http://schemas.microsoft.com/office/drawing/2014/main" id="{9A33BB1A-399E-9049-8979-440F80495B3F}"/>
              </a:ext>
            </a:extLst>
          </p:cNvPr>
          <p:cNvSpPr>
            <a:spLocks noGrp="1"/>
          </p:cNvSpPr>
          <p:nvPr>
            <p:ph sz="quarter" idx="14"/>
          </p:nvPr>
        </p:nvSpPr>
        <p:spPr>
          <a:xfrm>
            <a:off x="5666034" y="1710953"/>
            <a:ext cx="3576086" cy="1872000"/>
          </a:xfrm>
        </p:spPr>
        <p:txBody>
          <a:bodyPr/>
          <a:lstStyle/>
          <a:p>
            <a:r>
              <a:rPr kumimoji="1" lang="en-US" altLang="zh-CN" dirty="0"/>
              <a:t>2015</a:t>
            </a:r>
            <a:r>
              <a:rPr kumimoji="1" lang="zh-CN" altLang="en-US" dirty="0"/>
              <a:t>年全球睡眠市场达</a:t>
            </a:r>
            <a:r>
              <a:rPr kumimoji="1" lang="en-US" altLang="zh-CN" dirty="0"/>
              <a:t>2540</a:t>
            </a:r>
            <a:r>
              <a:rPr kumimoji="1" lang="zh-CN" altLang="en-US" dirty="0"/>
              <a:t>亿美金规模。</a:t>
            </a:r>
            <a:endParaRPr kumimoji="1" lang="en-US" altLang="zh-CN" dirty="0"/>
          </a:p>
          <a:p>
            <a:endParaRPr kumimoji="1" lang="en-US" altLang="zh-CN" dirty="0"/>
          </a:p>
        </p:txBody>
      </p:sp>
      <p:pic>
        <p:nvPicPr>
          <p:cNvPr id="24" name="内容占位符 23">
            <a:extLst>
              <a:ext uri="{FF2B5EF4-FFF2-40B4-BE49-F238E27FC236}">
                <a16:creationId xmlns:a16="http://schemas.microsoft.com/office/drawing/2014/main" id="{B162A7CF-9227-2647-822A-AFEE1ADB93A4}"/>
              </a:ext>
            </a:extLst>
          </p:cNvPr>
          <p:cNvPicPr>
            <a:picLocks noGrp="1" noChangeAspect="1"/>
          </p:cNvPicPr>
          <p:nvPr>
            <p:ph sz="quarter" idx="15"/>
          </p:nvPr>
        </p:nvPicPr>
        <p:blipFill>
          <a:blip r:embed="rId3"/>
          <a:stretch>
            <a:fillRect/>
          </a:stretch>
        </p:blipFill>
        <p:spPr>
          <a:xfrm>
            <a:off x="5817096" y="4187094"/>
            <a:ext cx="3617960" cy="2112731"/>
          </a:xfrm>
          <a:prstGeom prst="rect">
            <a:avLst/>
          </a:prstGeom>
        </p:spPr>
      </p:pic>
      <p:sp>
        <p:nvSpPr>
          <p:cNvPr id="7" name="文本占位符 6">
            <a:extLst>
              <a:ext uri="{FF2B5EF4-FFF2-40B4-BE49-F238E27FC236}">
                <a16:creationId xmlns:a16="http://schemas.microsoft.com/office/drawing/2014/main" id="{B04766F1-95CA-2F4F-AD2D-06033B35CB87}"/>
              </a:ext>
            </a:extLst>
          </p:cNvPr>
          <p:cNvSpPr>
            <a:spLocks noGrp="1"/>
          </p:cNvSpPr>
          <p:nvPr>
            <p:ph type="body" sz="quarter" idx="17"/>
          </p:nvPr>
        </p:nvSpPr>
        <p:spPr>
          <a:xfrm>
            <a:off x="5889104" y="6328065"/>
            <a:ext cx="3978000" cy="199603"/>
          </a:xfrm>
        </p:spPr>
        <p:txBody>
          <a:bodyPr/>
          <a:lstStyle/>
          <a:p>
            <a:r>
              <a:rPr lang="zh-CN" altLang="en-US" dirty="0"/>
              <a:t>根据产 业信息网估计，</a:t>
            </a:r>
            <a:r>
              <a:rPr lang="en-US" altLang="zh-CN" dirty="0"/>
              <a:t>2015 </a:t>
            </a:r>
            <a:r>
              <a:rPr lang="zh-CN" altLang="en-US" dirty="0"/>
              <a:t>年我国睡眠产业市场容量已经达到 </a:t>
            </a:r>
            <a:r>
              <a:rPr lang="en-US" altLang="zh-CN" dirty="0"/>
              <a:t>2114 </a:t>
            </a:r>
            <a:r>
              <a:rPr lang="zh-CN" altLang="en-US" dirty="0"/>
              <a:t>亿元 </a:t>
            </a:r>
          </a:p>
          <a:p>
            <a:endParaRPr kumimoji="1" lang="zh-CN" altLang="en-US" dirty="0"/>
          </a:p>
        </p:txBody>
      </p:sp>
      <p:sp>
        <p:nvSpPr>
          <p:cNvPr id="10" name="文本占位符 9">
            <a:extLst>
              <a:ext uri="{FF2B5EF4-FFF2-40B4-BE49-F238E27FC236}">
                <a16:creationId xmlns:a16="http://schemas.microsoft.com/office/drawing/2014/main" id="{EFA5756C-3952-3F4E-B565-09CA1A340B8C}"/>
              </a:ext>
            </a:extLst>
          </p:cNvPr>
          <p:cNvSpPr>
            <a:spLocks noGrp="1"/>
          </p:cNvSpPr>
          <p:nvPr>
            <p:ph type="body" sz="quarter" idx="22"/>
          </p:nvPr>
        </p:nvSpPr>
        <p:spPr>
          <a:xfrm>
            <a:off x="848544" y="1471174"/>
            <a:ext cx="3978000" cy="274637"/>
          </a:xfrm>
        </p:spPr>
        <p:txBody>
          <a:bodyPr/>
          <a:lstStyle/>
          <a:p>
            <a:r>
              <a:rPr kumimoji="1" lang="zh-CN" altLang="en-US" dirty="0"/>
              <a:t>睡眠产业图谱</a:t>
            </a:r>
          </a:p>
        </p:txBody>
      </p:sp>
      <p:pic>
        <p:nvPicPr>
          <p:cNvPr id="23" name="内容占位符 22">
            <a:extLst>
              <a:ext uri="{FF2B5EF4-FFF2-40B4-BE49-F238E27FC236}">
                <a16:creationId xmlns:a16="http://schemas.microsoft.com/office/drawing/2014/main" id="{AB4094CB-E39A-0647-8332-594E651678D7}"/>
              </a:ext>
            </a:extLst>
          </p:cNvPr>
          <p:cNvPicPr>
            <a:picLocks noGrp="1" noChangeAspect="1"/>
          </p:cNvPicPr>
          <p:nvPr>
            <p:ph sz="quarter" idx="24"/>
          </p:nvPr>
        </p:nvPicPr>
        <p:blipFill>
          <a:blip r:embed="rId4"/>
          <a:stretch>
            <a:fillRect/>
          </a:stretch>
        </p:blipFill>
        <p:spPr>
          <a:xfrm>
            <a:off x="416496" y="2004262"/>
            <a:ext cx="2587339" cy="3522791"/>
          </a:xfrm>
          <a:prstGeom prst="rect">
            <a:avLst/>
          </a:prstGeom>
        </p:spPr>
      </p:pic>
      <p:pic>
        <p:nvPicPr>
          <p:cNvPr id="6" name="图片 5">
            <a:extLst>
              <a:ext uri="{FF2B5EF4-FFF2-40B4-BE49-F238E27FC236}">
                <a16:creationId xmlns:a16="http://schemas.microsoft.com/office/drawing/2014/main" id="{E302D06F-375B-D54A-97C8-73203DCAE497}"/>
              </a:ext>
            </a:extLst>
          </p:cNvPr>
          <p:cNvPicPr>
            <a:picLocks noChangeAspect="1"/>
          </p:cNvPicPr>
          <p:nvPr/>
        </p:nvPicPr>
        <p:blipFill>
          <a:blip r:embed="rId5"/>
          <a:stretch>
            <a:fillRect/>
          </a:stretch>
        </p:blipFill>
        <p:spPr>
          <a:xfrm>
            <a:off x="5817096" y="1987501"/>
            <a:ext cx="3425024" cy="1595452"/>
          </a:xfrm>
          <a:prstGeom prst="rect">
            <a:avLst/>
          </a:prstGeom>
        </p:spPr>
      </p:pic>
      <p:sp>
        <p:nvSpPr>
          <p:cNvPr id="25" name="内容占位符 10">
            <a:extLst>
              <a:ext uri="{FF2B5EF4-FFF2-40B4-BE49-F238E27FC236}">
                <a16:creationId xmlns:a16="http://schemas.microsoft.com/office/drawing/2014/main" id="{FFF8FE2E-9B60-A148-BD44-D68C9EB53B45}"/>
              </a:ext>
            </a:extLst>
          </p:cNvPr>
          <p:cNvSpPr txBox="1">
            <a:spLocks/>
          </p:cNvSpPr>
          <p:nvPr/>
        </p:nvSpPr>
        <p:spPr>
          <a:xfrm>
            <a:off x="3209266" y="2348880"/>
            <a:ext cx="2112880" cy="2367274"/>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睡眠健康产业可划分为四大类。分别为睡眠保健品、睡眠药物、睡眠用品、睡眠服务四大领域。</a:t>
            </a:r>
            <a:endParaRPr lang="en-US" altLang="zh-CN" dirty="0"/>
          </a:p>
          <a:p>
            <a:endParaRPr lang="en-US" altLang="zh-CN" dirty="0"/>
          </a:p>
          <a:p>
            <a:r>
              <a:rPr lang="en-US" altLang="zh-CN" dirty="0"/>
              <a:t>2007-2015</a:t>
            </a:r>
            <a:r>
              <a:rPr lang="zh-CN" altLang="zh-CN" dirty="0"/>
              <a:t>年，我国睡眠健康产业年均增长率达到</a:t>
            </a:r>
            <a:r>
              <a:rPr lang="en-US" altLang="zh-CN" dirty="0"/>
              <a:t>16.2%</a:t>
            </a:r>
            <a:r>
              <a:rPr lang="zh-CN" altLang="zh-CN" dirty="0"/>
              <a:t>。就各个细分领域而言，包括心理咨询在内的睡眠服务领域增长最快，其复合增长率达到</a:t>
            </a:r>
            <a:r>
              <a:rPr lang="en-US" altLang="zh-CN" dirty="0"/>
              <a:t>25%</a:t>
            </a:r>
            <a:r>
              <a:rPr lang="zh-CN" altLang="zh-CN" dirty="0"/>
              <a:t>，但行业整体规模较小</a:t>
            </a:r>
            <a:r>
              <a:rPr lang="zh-CN" altLang="en-US" dirty="0"/>
              <a:t>。</a:t>
            </a:r>
            <a:endParaRPr lang="en-US" altLang="zh-CN" dirty="0"/>
          </a:p>
          <a:p>
            <a:endParaRPr lang="en-US" altLang="zh-CN" dirty="0"/>
          </a:p>
          <a:p>
            <a:r>
              <a:rPr lang="zh-CN" altLang="en-US" dirty="0"/>
              <a:t>睡眠产品在国内一二线城市渗透率达</a:t>
            </a:r>
            <a:r>
              <a:rPr lang="en-US" altLang="zh-CN" dirty="0"/>
              <a:t>60%</a:t>
            </a:r>
            <a:r>
              <a:rPr lang="zh-CN" altLang="en-US" dirty="0"/>
              <a:t>，三四线以下区域不足</a:t>
            </a:r>
            <a:r>
              <a:rPr lang="en-US" altLang="zh-CN" dirty="0"/>
              <a:t>40%</a:t>
            </a:r>
            <a:r>
              <a:rPr lang="zh-CN" altLang="en-US" dirty="0"/>
              <a:t>。</a:t>
            </a:r>
            <a:r>
              <a:rPr lang="zh-CN" altLang="zh-CN" dirty="0"/>
              <a:t> </a:t>
            </a:r>
            <a:endParaRPr kumimoji="1" lang="zh-CN" altLang="en-US" dirty="0"/>
          </a:p>
          <a:p>
            <a:pPr marL="0" indent="0">
              <a:buNone/>
            </a:pPr>
            <a:endParaRPr lang="en-US" altLang="zh-CN" dirty="0"/>
          </a:p>
          <a:p>
            <a:endParaRPr kumimoji="1" lang="zh-CN" altLang="en-US" dirty="0"/>
          </a:p>
        </p:txBody>
      </p:sp>
    </p:spTree>
    <p:extLst>
      <p:ext uri="{BB962C8B-B14F-4D97-AF65-F5344CB8AC3E}">
        <p14:creationId xmlns:p14="http://schemas.microsoft.com/office/powerpoint/2010/main" val="1763672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2031E-0AB3-3843-8F28-F8654BEC4E94}"/>
              </a:ext>
            </a:extLst>
          </p:cNvPr>
          <p:cNvSpPr>
            <a:spLocks noGrp="1"/>
          </p:cNvSpPr>
          <p:nvPr>
            <p:ph type="title"/>
          </p:nvPr>
        </p:nvSpPr>
        <p:spPr/>
        <p:txBody>
          <a:bodyPr/>
          <a:lstStyle/>
          <a:p>
            <a:r>
              <a:rPr kumimoji="1" lang="zh-CN" altLang="en-US" dirty="0"/>
              <a:t>行业：国内睡眠服务类竞品</a:t>
            </a:r>
          </a:p>
        </p:txBody>
      </p:sp>
      <p:pic>
        <p:nvPicPr>
          <p:cNvPr id="6" name="图片 5">
            <a:extLst>
              <a:ext uri="{FF2B5EF4-FFF2-40B4-BE49-F238E27FC236}">
                <a16:creationId xmlns:a16="http://schemas.microsoft.com/office/drawing/2014/main" id="{F6184139-3B97-1C49-A388-D73590E31432}"/>
              </a:ext>
            </a:extLst>
          </p:cNvPr>
          <p:cNvPicPr>
            <a:picLocks noChangeAspect="1"/>
          </p:cNvPicPr>
          <p:nvPr/>
        </p:nvPicPr>
        <p:blipFill>
          <a:blip r:embed="rId2"/>
          <a:stretch>
            <a:fillRect/>
          </a:stretch>
        </p:blipFill>
        <p:spPr>
          <a:xfrm>
            <a:off x="1352600" y="1124744"/>
            <a:ext cx="6903240" cy="4950199"/>
          </a:xfrm>
          <a:prstGeom prst="rect">
            <a:avLst/>
          </a:prstGeom>
        </p:spPr>
      </p:pic>
    </p:spTree>
    <p:extLst>
      <p:ext uri="{BB962C8B-B14F-4D97-AF65-F5344CB8AC3E}">
        <p14:creationId xmlns:p14="http://schemas.microsoft.com/office/powerpoint/2010/main" val="3329428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2031E-0AB3-3843-8F28-F8654BEC4E94}"/>
              </a:ext>
            </a:extLst>
          </p:cNvPr>
          <p:cNvSpPr>
            <a:spLocks noGrp="1"/>
          </p:cNvSpPr>
          <p:nvPr>
            <p:ph type="title"/>
          </p:nvPr>
        </p:nvSpPr>
        <p:spPr/>
        <p:txBody>
          <a:bodyPr/>
          <a:lstStyle/>
          <a:p>
            <a:r>
              <a:rPr kumimoji="1" lang="zh-CN" altLang="en-US" dirty="0"/>
              <a:t>行业：国外睡眠服务类产品</a:t>
            </a:r>
          </a:p>
        </p:txBody>
      </p:sp>
      <p:pic>
        <p:nvPicPr>
          <p:cNvPr id="8" name="内容占位符 7">
            <a:extLst>
              <a:ext uri="{FF2B5EF4-FFF2-40B4-BE49-F238E27FC236}">
                <a16:creationId xmlns:a16="http://schemas.microsoft.com/office/drawing/2014/main" id="{8B22181C-6CF0-D841-AE2A-AD8342716095}"/>
              </a:ext>
            </a:extLst>
          </p:cNvPr>
          <p:cNvPicPr>
            <a:picLocks noGrp="1" noChangeAspect="1"/>
          </p:cNvPicPr>
          <p:nvPr>
            <p:ph idx="1"/>
          </p:nvPr>
        </p:nvPicPr>
        <p:blipFill>
          <a:blip r:embed="rId2"/>
          <a:stretch>
            <a:fillRect/>
          </a:stretch>
        </p:blipFill>
        <p:spPr>
          <a:xfrm>
            <a:off x="1784648" y="1556792"/>
            <a:ext cx="5670670" cy="3949099"/>
          </a:xfrm>
          <a:prstGeom prst="rect">
            <a:avLst/>
          </a:prstGeom>
        </p:spPr>
      </p:pic>
    </p:spTree>
    <p:extLst>
      <p:ext uri="{BB962C8B-B14F-4D97-AF65-F5344CB8AC3E}">
        <p14:creationId xmlns:p14="http://schemas.microsoft.com/office/powerpoint/2010/main" val="169312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p:cNvSpPr>
            <a:spLocks noGrp="1"/>
          </p:cNvSpPr>
          <p:nvPr>
            <p:ph type="title"/>
          </p:nvPr>
        </p:nvSpPr>
        <p:spPr/>
        <p:txBody>
          <a:bodyPr/>
          <a:lstStyle/>
          <a:p>
            <a:r>
              <a:rPr lang="zh-CN" altLang="en-US" dirty="0"/>
              <a:t>本轮投资计划</a:t>
            </a:r>
            <a:r>
              <a:rPr lang="en-US" altLang="zh-CN" dirty="0"/>
              <a:t>-</a:t>
            </a:r>
            <a:r>
              <a:rPr lang="zh-CN" altLang="en-US" dirty="0">
                <a:highlight>
                  <a:srgbClr val="FFFF00"/>
                </a:highlight>
              </a:rPr>
              <a:t>万人民币，投后估值亿人民币</a:t>
            </a:r>
          </a:p>
        </p:txBody>
      </p:sp>
      <p:sp>
        <p:nvSpPr>
          <p:cNvPr id="35" name="文本占位符 34"/>
          <p:cNvSpPr>
            <a:spLocks noGrp="1"/>
          </p:cNvSpPr>
          <p:nvPr>
            <p:ph type="body" sz="quarter" idx="12"/>
          </p:nvPr>
        </p:nvSpPr>
        <p:spPr>
          <a:xfrm>
            <a:off x="5053427" y="1268396"/>
            <a:ext cx="3978000" cy="322263"/>
          </a:xfrm>
        </p:spPr>
        <p:txBody>
          <a:bodyPr/>
          <a:lstStyle/>
          <a:p>
            <a:r>
              <a:rPr lang="zh-CN" altLang="en-US" dirty="0"/>
              <a:t>历史融资与投资计划</a:t>
            </a:r>
          </a:p>
          <a:p>
            <a:endParaRPr lang="zh-CN" altLang="en-US" dirty="0"/>
          </a:p>
        </p:txBody>
      </p:sp>
      <p:sp>
        <p:nvSpPr>
          <p:cNvPr id="48" name="联机映像占位符 47"/>
          <p:cNvSpPr>
            <a:spLocks noGrp="1"/>
          </p:cNvSpPr>
          <p:nvPr>
            <p:ph type="clipArt" sz="quarter" idx="37"/>
          </p:nvPr>
        </p:nvSpPr>
        <p:spPr>
          <a:xfrm>
            <a:off x="5054067" y="1559485"/>
            <a:ext cx="3978000" cy="0"/>
          </a:xfrm>
          <a:solidFill>
            <a:srgbClr val="ED6D00"/>
          </a:solidFill>
          <a:ln w="19050">
            <a:solidFill>
              <a:srgbClr val="ED6D00"/>
            </a:solidFill>
          </a:ln>
        </p:spPr>
      </p:sp>
      <p:sp>
        <p:nvSpPr>
          <p:cNvPr id="41" name="文本占位符 40"/>
          <p:cNvSpPr>
            <a:spLocks noGrp="1"/>
          </p:cNvSpPr>
          <p:nvPr>
            <p:ph type="body" sz="quarter" idx="22"/>
          </p:nvPr>
        </p:nvSpPr>
        <p:spPr>
          <a:xfrm>
            <a:off x="746552" y="1257738"/>
            <a:ext cx="3978000" cy="322263"/>
          </a:xfrm>
        </p:spPr>
        <p:txBody>
          <a:bodyPr/>
          <a:lstStyle/>
          <a:p>
            <a:r>
              <a:rPr lang="zh-CN" altLang="en-US" dirty="0"/>
              <a:t>公司介绍</a:t>
            </a:r>
          </a:p>
          <a:p>
            <a:endParaRPr lang="zh-CN" altLang="en-US" dirty="0"/>
          </a:p>
        </p:txBody>
      </p:sp>
      <p:sp>
        <p:nvSpPr>
          <p:cNvPr id="42" name="内容占位符 41"/>
          <p:cNvSpPr>
            <a:spLocks noGrp="1"/>
          </p:cNvSpPr>
          <p:nvPr>
            <p:ph sz="quarter" idx="24"/>
          </p:nvPr>
        </p:nvSpPr>
        <p:spPr>
          <a:xfrm>
            <a:off x="662120" y="1702346"/>
            <a:ext cx="4146864" cy="1150590"/>
          </a:xfrm>
        </p:spPr>
        <p:txBody>
          <a:bodyPr/>
          <a:lstStyle/>
          <a:p>
            <a:r>
              <a:rPr lang="zh-CN" altLang="en-US" sz="1400" dirty="0"/>
              <a:t>广州心与潮信息科技有限公司，设立于</a:t>
            </a:r>
            <a:r>
              <a:rPr lang="en-US" altLang="zh-CN" sz="1400" dirty="0"/>
              <a:t>2015</a:t>
            </a:r>
            <a:r>
              <a:rPr lang="zh-CN" altLang="en-US" sz="1400" dirty="0"/>
              <a:t>年</a:t>
            </a:r>
            <a:r>
              <a:rPr lang="en-US" altLang="zh-CN" sz="1400" dirty="0"/>
              <a:t>4</a:t>
            </a:r>
            <a:r>
              <a:rPr lang="zh-CN" altLang="en-US" sz="1400" dirty="0"/>
              <a:t>月。</a:t>
            </a:r>
            <a:endParaRPr lang="en-US" altLang="zh-CN" sz="1400" dirty="0"/>
          </a:p>
          <a:p>
            <a:r>
              <a:rPr lang="zh-CN" altLang="en-US" sz="1400" dirty="0"/>
              <a:t>公司员工：</a:t>
            </a:r>
            <a:r>
              <a:rPr lang="en-US" altLang="zh-CN" sz="1400" dirty="0"/>
              <a:t>28</a:t>
            </a:r>
            <a:r>
              <a:rPr lang="zh-CN" altLang="en-US" sz="1400" dirty="0"/>
              <a:t>人</a:t>
            </a:r>
            <a:endParaRPr lang="en-US" altLang="zh-CN" sz="1400" dirty="0"/>
          </a:p>
          <a:p>
            <a:pPr marL="0" indent="0">
              <a:buNone/>
            </a:pPr>
            <a:endParaRPr lang="zh-CN" altLang="en-US" sz="1400" dirty="0"/>
          </a:p>
          <a:p>
            <a:pPr lvl="1"/>
            <a:endParaRPr lang="zh-CN" altLang="en-US" sz="1400" dirty="0"/>
          </a:p>
        </p:txBody>
      </p:sp>
      <p:sp>
        <p:nvSpPr>
          <p:cNvPr id="47" name="联机映像占位符 46"/>
          <p:cNvSpPr>
            <a:spLocks noGrp="1"/>
          </p:cNvSpPr>
          <p:nvPr>
            <p:ph type="clipArt" sz="quarter" idx="35"/>
          </p:nvPr>
        </p:nvSpPr>
        <p:spPr>
          <a:xfrm>
            <a:off x="662120" y="1556791"/>
            <a:ext cx="3978000" cy="0"/>
          </a:xfrm>
          <a:solidFill>
            <a:srgbClr val="ED6D00"/>
          </a:solidFill>
          <a:ln>
            <a:solidFill>
              <a:srgbClr val="ED6D00"/>
            </a:solidFill>
          </a:ln>
        </p:spPr>
      </p:sp>
      <p:sp>
        <p:nvSpPr>
          <p:cNvPr id="11" name="文本占位符 34">
            <a:extLst>
              <a:ext uri="{FF2B5EF4-FFF2-40B4-BE49-F238E27FC236}">
                <a16:creationId xmlns:a16="http://schemas.microsoft.com/office/drawing/2014/main" id="{1525B8AA-2C1C-A448-9FB4-502B3CC99E85}"/>
              </a:ext>
            </a:extLst>
          </p:cNvPr>
          <p:cNvSpPr txBox="1">
            <a:spLocks/>
          </p:cNvSpPr>
          <p:nvPr/>
        </p:nvSpPr>
        <p:spPr>
          <a:xfrm>
            <a:off x="728853" y="2837358"/>
            <a:ext cx="3978000" cy="322263"/>
          </a:xfrm>
          <a:prstGeom prst="rect">
            <a:avLst/>
          </a:prstGeom>
        </p:spPr>
        <p:txBody>
          <a:bodyPr vert="horz" lIns="0" tIns="45720" rIns="0" bIns="45720" rtlCol="0" anchor="t" anchorCtr="0">
            <a:noAutofit/>
          </a:bodyPr>
          <a:lstStyle>
            <a:lvl1pPr marL="0" indent="0" algn="ctr" defTabSz="914400" rtl="0" eaLnBrk="1" latinLnBrk="0" hangingPunct="1">
              <a:spcBef>
                <a:spcPts val="600"/>
              </a:spcBef>
              <a:buSzPct val="90000"/>
              <a:buFont typeface="Wingdings" pitchFamily="2" charset="2"/>
              <a:buNone/>
              <a:defRPr sz="1200" b="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1100" kern="1200" baseline="0">
                <a:solidFill>
                  <a:schemeClr val="tx1"/>
                </a:solidFill>
                <a:latin typeface="Arial" panose="020B0604020202020204" pitchFamily="34" charset="0"/>
                <a:ea typeface="楷体" panose="02010609060101010101" pitchFamily="49" charset="-122"/>
                <a:cs typeface="+mn-cs"/>
              </a:defRPr>
            </a:lvl2pPr>
            <a:lvl3pPr marL="684212" indent="0" algn="l" defTabSz="914400" rtl="0" eaLnBrk="1" latinLnBrk="0" hangingPunct="1">
              <a:spcBef>
                <a:spcPts val="600"/>
              </a:spcBef>
              <a:buSzPct val="90000"/>
              <a:buFont typeface="Wingdings" pitchFamily="2" charset="2"/>
              <a:buNone/>
              <a:defRPr sz="1100" kern="1200" baseline="0">
                <a:solidFill>
                  <a:schemeClr val="tx1"/>
                </a:solidFill>
                <a:latin typeface="Arial" panose="020B0604020202020204" pitchFamily="34" charset="0"/>
                <a:ea typeface="楷体" panose="02010609060101010101" pitchFamily="49" charset="-122"/>
                <a:cs typeface="+mn-cs"/>
              </a:defRPr>
            </a:lvl3pPr>
            <a:lvl4pPr marL="1371600" indent="0" algn="l" defTabSz="914400" rtl="0" eaLnBrk="1" latinLnBrk="0" hangingPunct="1">
              <a:spcBef>
                <a:spcPts val="600"/>
              </a:spcBef>
              <a:buSzPct val="90000"/>
              <a:buFont typeface="Wingdings" pitchFamily="2" charset="2"/>
              <a:buNone/>
              <a:defRPr sz="1100" kern="1200" baseline="0">
                <a:solidFill>
                  <a:schemeClr val="tx1"/>
                </a:solidFill>
                <a:latin typeface="Arial" panose="020B0604020202020204" pitchFamily="34" charset="0"/>
                <a:ea typeface="楷体" panose="02010609060101010101" pitchFamily="49" charset="-122"/>
                <a:cs typeface="+mn-cs"/>
              </a:defRPr>
            </a:lvl4pPr>
            <a:lvl5pPr marL="1828800" indent="0" algn="l" defTabSz="914400" rtl="0" eaLnBrk="1" latinLnBrk="0" hangingPunct="1">
              <a:spcBef>
                <a:spcPts val="600"/>
              </a:spcBef>
              <a:buSzPct val="90000"/>
              <a:buFont typeface="Arial" pitchFamily="34" charset="0"/>
              <a:buNone/>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Cap</a:t>
            </a:r>
            <a:r>
              <a:rPr lang="zh-CN" altLang="en-US" dirty="0"/>
              <a:t> </a:t>
            </a:r>
            <a:r>
              <a:rPr lang="en-US" altLang="zh-CN" dirty="0"/>
              <a:t>Table</a:t>
            </a:r>
            <a:endParaRPr lang="zh-CN" altLang="en-US" dirty="0"/>
          </a:p>
          <a:p>
            <a:endParaRPr lang="zh-CN" altLang="en-US" dirty="0"/>
          </a:p>
        </p:txBody>
      </p:sp>
      <p:pic>
        <p:nvPicPr>
          <p:cNvPr id="2" name="图片 1">
            <a:extLst>
              <a:ext uri="{FF2B5EF4-FFF2-40B4-BE49-F238E27FC236}">
                <a16:creationId xmlns:a16="http://schemas.microsoft.com/office/drawing/2014/main" id="{931F2CDE-5D71-5145-9067-9E12C272F94F}"/>
              </a:ext>
            </a:extLst>
          </p:cNvPr>
          <p:cNvPicPr>
            <a:picLocks noChangeAspect="1"/>
          </p:cNvPicPr>
          <p:nvPr/>
        </p:nvPicPr>
        <p:blipFill>
          <a:blip r:embed="rId3"/>
          <a:stretch>
            <a:fillRect/>
          </a:stretch>
        </p:blipFill>
        <p:spPr>
          <a:xfrm>
            <a:off x="662120" y="3134221"/>
            <a:ext cx="4000500" cy="25400"/>
          </a:xfrm>
          <a:prstGeom prst="rect">
            <a:avLst/>
          </a:prstGeom>
        </p:spPr>
      </p:pic>
      <p:sp>
        <p:nvSpPr>
          <p:cNvPr id="13" name="内容占位符 41">
            <a:extLst>
              <a:ext uri="{FF2B5EF4-FFF2-40B4-BE49-F238E27FC236}">
                <a16:creationId xmlns:a16="http://schemas.microsoft.com/office/drawing/2014/main" id="{7498A9F0-3E7F-4D41-8C21-095996B96223}"/>
              </a:ext>
            </a:extLst>
          </p:cNvPr>
          <p:cNvSpPr txBox="1">
            <a:spLocks/>
          </p:cNvSpPr>
          <p:nvPr/>
        </p:nvSpPr>
        <p:spPr>
          <a:xfrm>
            <a:off x="5053427" y="1700444"/>
            <a:ext cx="4146864" cy="1944580"/>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Wingdings" pitchFamily="2" charset="2"/>
              <a:buChar char="n"/>
            </a:pPr>
            <a:r>
              <a:rPr lang="zh-CN" altLang="en-US" sz="1400" dirty="0"/>
              <a:t>历史融资</a:t>
            </a:r>
            <a:endParaRPr lang="en-US" altLang="zh-CN" sz="1400" dirty="0"/>
          </a:p>
          <a:p>
            <a:pPr lvl="1"/>
            <a:r>
              <a:rPr lang="zh-CN" altLang="en-US" sz="1400" dirty="0"/>
              <a:t>成立时产品：心潮减压；</a:t>
            </a:r>
            <a:endParaRPr lang="en-US" altLang="zh-CN" sz="1400" dirty="0"/>
          </a:p>
          <a:p>
            <a:pPr lvl="1"/>
            <a:r>
              <a:rPr lang="en-US" altLang="zh-CN" sz="1400" dirty="0"/>
              <a:t>2016.11</a:t>
            </a:r>
            <a:r>
              <a:rPr lang="zh-CN" altLang="en-US" sz="1400" dirty="0"/>
              <a:t>天使轮：转向小睡眠音频产品，嘉道谷投资</a:t>
            </a:r>
            <a:r>
              <a:rPr lang="en-US" altLang="zh-CN" sz="1400" dirty="0"/>
              <a:t>300</a:t>
            </a:r>
            <a:r>
              <a:rPr lang="zh-CN" altLang="en-US" sz="1400" dirty="0"/>
              <a:t>万人民币，出让</a:t>
            </a:r>
            <a:r>
              <a:rPr lang="en-US" altLang="zh-CN" sz="1400" dirty="0"/>
              <a:t>20%</a:t>
            </a:r>
            <a:r>
              <a:rPr lang="zh-CN" altLang="en-US" sz="1400" dirty="0"/>
              <a:t>股权，投后</a:t>
            </a:r>
            <a:r>
              <a:rPr lang="en-US" altLang="zh-CN" sz="1400" dirty="0"/>
              <a:t>1500</a:t>
            </a:r>
            <a:r>
              <a:rPr lang="zh-CN" altLang="en-US" sz="1400" dirty="0"/>
              <a:t>万人民币；</a:t>
            </a:r>
            <a:endParaRPr lang="en-US" altLang="zh-CN" sz="1400" dirty="0"/>
          </a:p>
          <a:p>
            <a:pPr lvl="1"/>
            <a:r>
              <a:rPr lang="en-US" altLang="zh-CN" sz="1400" dirty="0"/>
              <a:t>2017.2 A</a:t>
            </a:r>
            <a:r>
              <a:rPr lang="zh-CN" altLang="en-US" sz="1400" dirty="0"/>
              <a:t>轮：原创资本领投</a:t>
            </a:r>
            <a:r>
              <a:rPr lang="en-US" altLang="zh-CN" sz="1400" dirty="0"/>
              <a:t>1000</a:t>
            </a:r>
            <a:r>
              <a:rPr lang="zh-CN" altLang="en-US" sz="1400" dirty="0"/>
              <a:t>万人民币，嘉道谷投资跟投</a:t>
            </a:r>
            <a:r>
              <a:rPr lang="en-US" altLang="zh-CN" sz="1400" dirty="0"/>
              <a:t>200</a:t>
            </a:r>
            <a:r>
              <a:rPr lang="zh-CN" altLang="en-US" sz="1400" dirty="0"/>
              <a:t>万人民币，投后估值</a:t>
            </a:r>
            <a:r>
              <a:rPr lang="en-US" altLang="zh-CN" sz="1400" dirty="0"/>
              <a:t>1</a:t>
            </a:r>
            <a:r>
              <a:rPr lang="zh-CN" altLang="en-US" sz="1400" dirty="0"/>
              <a:t>亿人民币（当时</a:t>
            </a:r>
            <a:r>
              <a:rPr lang="en-US" altLang="zh-CN" sz="1400" dirty="0"/>
              <a:t>200</a:t>
            </a:r>
            <a:r>
              <a:rPr lang="zh-CN" altLang="en-US" sz="1400" dirty="0"/>
              <a:t>万用户，对赌</a:t>
            </a:r>
            <a:r>
              <a:rPr lang="en-US" altLang="zh-CN" sz="1400" dirty="0"/>
              <a:t>1000</a:t>
            </a:r>
            <a:r>
              <a:rPr lang="zh-CN" altLang="en-US" sz="1400" dirty="0"/>
              <a:t>万用户 </a:t>
            </a:r>
            <a:r>
              <a:rPr lang="en-US" altLang="zh-CN" sz="1400" dirty="0"/>
              <a:t>or</a:t>
            </a:r>
            <a:r>
              <a:rPr lang="zh-CN" altLang="en-US" sz="1400" dirty="0"/>
              <a:t> </a:t>
            </a:r>
            <a:r>
              <a:rPr lang="en-US" altLang="zh-CN" sz="1400" dirty="0"/>
              <a:t>12</a:t>
            </a:r>
            <a:r>
              <a:rPr lang="zh-CN" altLang="en-US" sz="1400" dirty="0"/>
              <a:t>个月收入</a:t>
            </a:r>
            <a:r>
              <a:rPr lang="en-US" altLang="zh-CN" sz="1400" dirty="0"/>
              <a:t>2000</a:t>
            </a:r>
            <a:r>
              <a:rPr lang="zh-CN" altLang="en-US" sz="1400" dirty="0"/>
              <a:t>万 </a:t>
            </a:r>
            <a:r>
              <a:rPr lang="en-US" altLang="zh-CN" sz="1400" dirty="0"/>
              <a:t>or</a:t>
            </a:r>
            <a:r>
              <a:rPr lang="zh-CN" altLang="en-US" sz="1400" dirty="0"/>
              <a:t> 完成新一轮融资）；</a:t>
            </a:r>
            <a:endParaRPr lang="en-US" altLang="zh-CN" sz="1400" dirty="0"/>
          </a:p>
          <a:p>
            <a:pPr lvl="1"/>
            <a:endParaRPr lang="en-US" altLang="zh-CN" sz="1400" dirty="0"/>
          </a:p>
          <a:p>
            <a:pPr lvl="1">
              <a:buFont typeface="Wingdings" pitchFamily="2" charset="2"/>
              <a:buChar char="n"/>
            </a:pPr>
            <a:r>
              <a:rPr lang="zh-CN" altLang="en-US" sz="1400" dirty="0"/>
              <a:t>本轮融资计划：待定</a:t>
            </a:r>
            <a:endParaRPr lang="en-US" altLang="zh-CN" sz="1400" dirty="0"/>
          </a:p>
          <a:p>
            <a:pPr marL="338400" lvl="1" indent="0">
              <a:buNone/>
            </a:pPr>
            <a:r>
              <a:rPr lang="en-US" altLang="zh-CN" sz="1400" dirty="0">
                <a:highlight>
                  <a:srgbClr val="FFFF00"/>
                </a:highlight>
              </a:rPr>
              <a:t>-</a:t>
            </a:r>
            <a:r>
              <a:rPr lang="zh-CN" altLang="en-US" sz="1400" dirty="0">
                <a:highlight>
                  <a:srgbClr val="FFFF00"/>
                </a:highlight>
              </a:rPr>
              <a:t>   </a:t>
            </a:r>
            <a:endParaRPr lang="zh-CN" altLang="en-US" dirty="0">
              <a:highlight>
                <a:srgbClr val="FFFF00"/>
              </a:highlight>
            </a:endParaRPr>
          </a:p>
          <a:p>
            <a:endParaRPr lang="zh-CN" altLang="en-US" sz="1400" dirty="0"/>
          </a:p>
        </p:txBody>
      </p:sp>
      <p:graphicFrame>
        <p:nvGraphicFramePr>
          <p:cNvPr id="4" name="表格 3">
            <a:extLst>
              <a:ext uri="{FF2B5EF4-FFF2-40B4-BE49-F238E27FC236}">
                <a16:creationId xmlns:a16="http://schemas.microsoft.com/office/drawing/2014/main" id="{54CF022A-1F49-F441-A3AC-7E89AB963133}"/>
              </a:ext>
            </a:extLst>
          </p:cNvPr>
          <p:cNvGraphicFramePr>
            <a:graphicFrameLocks noGrp="1"/>
          </p:cNvGraphicFramePr>
          <p:nvPr>
            <p:extLst/>
          </p:nvPr>
        </p:nvGraphicFramePr>
        <p:xfrm>
          <a:off x="684620" y="3440906"/>
          <a:ext cx="3978000" cy="1231900"/>
        </p:xfrm>
        <a:graphic>
          <a:graphicData uri="http://schemas.openxmlformats.org/drawingml/2006/table">
            <a:tbl>
              <a:tblPr>
                <a:tableStyleId>{8A107856-5554-42FB-B03E-39F5DBC370BA}</a:tableStyleId>
              </a:tblPr>
              <a:tblGrid>
                <a:gridCol w="2118216">
                  <a:extLst>
                    <a:ext uri="{9D8B030D-6E8A-4147-A177-3AD203B41FA5}">
                      <a16:colId xmlns:a16="http://schemas.microsoft.com/office/drawing/2014/main" val="1950287650"/>
                    </a:ext>
                  </a:extLst>
                </a:gridCol>
                <a:gridCol w="1859784">
                  <a:extLst>
                    <a:ext uri="{9D8B030D-6E8A-4147-A177-3AD203B41FA5}">
                      <a16:colId xmlns:a16="http://schemas.microsoft.com/office/drawing/2014/main" val="595066259"/>
                    </a:ext>
                  </a:extLst>
                </a:gridCol>
              </a:tblGrid>
              <a:tr h="203200">
                <a:tc>
                  <a:txBody>
                    <a:bodyPr/>
                    <a:lstStyle/>
                    <a:p>
                      <a:pPr algn="ctr" fontAlgn="b"/>
                      <a:r>
                        <a:rPr lang="zh-CN" altLang="en-US" sz="1200" b="1" u="none" strike="noStrike" dirty="0">
                          <a:solidFill>
                            <a:schemeClr val="tx1"/>
                          </a:solidFill>
                          <a:effectLst/>
                        </a:rPr>
                        <a:t>股东名称</a:t>
                      </a:r>
                      <a:endParaRPr lang="zh-CN" altLang="en-US" sz="1200" b="1" i="0" u="none" strike="noStrike" dirty="0">
                        <a:solidFill>
                          <a:schemeClr val="tx1"/>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zh-CN" altLang="en-US" sz="1200" b="1" u="none" strike="noStrike" dirty="0">
                          <a:solidFill>
                            <a:schemeClr val="tx1"/>
                          </a:solidFill>
                          <a:effectLst/>
                        </a:rPr>
                        <a:t>股比</a:t>
                      </a:r>
                      <a:endParaRPr lang="zh-CN" altLang="en-US" sz="1200" b="1" i="0" u="none" strike="noStrike" dirty="0">
                        <a:solidFill>
                          <a:schemeClr val="tx1"/>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1782923909"/>
                  </a:ext>
                </a:extLst>
              </a:tr>
              <a:tr h="203200">
                <a:tc>
                  <a:txBody>
                    <a:bodyPr/>
                    <a:lstStyle/>
                    <a:p>
                      <a:pPr algn="ctr" fontAlgn="ctr"/>
                      <a:r>
                        <a:rPr lang="zh-CN" altLang="en-US" sz="1200" u="none" strike="noStrike" dirty="0">
                          <a:effectLst/>
                        </a:rPr>
                        <a:t>邹煜晖（</a:t>
                      </a:r>
                      <a:r>
                        <a:rPr lang="en-US" altLang="zh-CN" sz="1200" u="none" strike="noStrike" dirty="0">
                          <a:effectLst/>
                        </a:rPr>
                        <a:t>CEO</a:t>
                      </a:r>
                      <a:r>
                        <a:rPr lang="zh-CN" altLang="en-US" sz="1200" u="none" strike="noStrike" dirty="0">
                          <a:effectLst/>
                        </a:rPr>
                        <a:t>）</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tc>
                <a:tc>
                  <a:txBody>
                    <a:bodyPr/>
                    <a:lstStyle/>
                    <a:p>
                      <a:pPr algn="ctr" fontAlgn="ctr"/>
                      <a:r>
                        <a:rPr lang="en-US" altLang="zh-CN" sz="1200" u="none" strike="noStrike" dirty="0">
                          <a:effectLst/>
                        </a:rPr>
                        <a:t>54.24%</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ctr"/>
                </a:tc>
                <a:extLst>
                  <a:ext uri="{0D108BD9-81ED-4DB2-BD59-A6C34878D82A}">
                    <a16:rowId xmlns:a16="http://schemas.microsoft.com/office/drawing/2014/main" val="2857121525"/>
                  </a:ext>
                </a:extLst>
              </a:tr>
              <a:tr h="203200">
                <a:tc>
                  <a:txBody>
                    <a:bodyPr/>
                    <a:lstStyle/>
                    <a:p>
                      <a:pPr algn="ctr" fontAlgn="b"/>
                      <a:r>
                        <a:rPr lang="zh-CN" altLang="en-US" sz="1200" u="none" strike="noStrike" dirty="0">
                          <a:effectLst/>
                        </a:rPr>
                        <a:t>深圳嘉道功程股权投资基金</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en-US" altLang="zh-CN" sz="1200" u="none" strike="noStrike" dirty="0">
                          <a:effectLst/>
                        </a:rPr>
                        <a:t>19.60%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459746264"/>
                  </a:ext>
                </a:extLst>
              </a:tr>
              <a:tr h="203200">
                <a:tc>
                  <a:txBody>
                    <a:bodyPr/>
                    <a:lstStyle/>
                    <a:p>
                      <a:pPr algn="ctr" fontAlgn="b"/>
                      <a:r>
                        <a:rPr lang="zh-CN" altLang="en-US" sz="1200" u="none" strike="noStrike" dirty="0">
                          <a:effectLst/>
                        </a:rPr>
                        <a:t>广州原与心投资合伙企业</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en-US" altLang="zh-CN" sz="1200" u="none" strike="noStrike" dirty="0">
                          <a:effectLst/>
                        </a:rPr>
                        <a:t>10.00%</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703491165"/>
                  </a:ext>
                </a:extLst>
              </a:tr>
              <a:tr h="203200">
                <a:tc>
                  <a:txBody>
                    <a:bodyPr/>
                    <a:lstStyle/>
                    <a:p>
                      <a:pPr algn="ctr" fontAlgn="b"/>
                      <a:r>
                        <a:rPr lang="zh-CN" altLang="en-US" sz="1200" u="none" strike="noStrike" dirty="0">
                          <a:effectLst/>
                        </a:rPr>
                        <a:t>刘锦</a:t>
                      </a:r>
                      <a:r>
                        <a:rPr lang="en-US" altLang="zh-CN" sz="1200" u="none" strike="noStrike" dirty="0">
                          <a:effectLst/>
                        </a:rPr>
                        <a:t>(CTO)</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en-US" altLang="zh-CN" sz="1200" u="none" strike="noStrike" dirty="0">
                          <a:effectLst/>
                        </a:rPr>
                        <a:t>8.43%</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2402148385"/>
                  </a:ext>
                </a:extLst>
              </a:tr>
              <a:tr h="215900">
                <a:tc>
                  <a:txBody>
                    <a:bodyPr/>
                    <a:lstStyle/>
                    <a:p>
                      <a:pPr algn="ctr" fontAlgn="b"/>
                      <a:r>
                        <a:rPr lang="zh-CN" altLang="en-US" sz="1200" u="none" strike="noStrike" dirty="0">
                          <a:effectLst/>
                        </a:rPr>
                        <a:t>马晓锋</a:t>
                      </a:r>
                      <a:r>
                        <a:rPr lang="en-US" altLang="zh-CN" sz="1200" u="none" strike="noStrike" dirty="0">
                          <a:effectLst/>
                        </a:rPr>
                        <a:t>(</a:t>
                      </a:r>
                      <a:r>
                        <a:rPr lang="zh-CN" altLang="en-US" sz="1200" u="none" strike="noStrike" dirty="0">
                          <a:effectLst/>
                        </a:rPr>
                        <a:t>产品负责人</a:t>
                      </a:r>
                      <a:r>
                        <a:rPr lang="en-US" altLang="zh-CN" sz="1200" u="none" strike="noStrike" dirty="0">
                          <a:effectLst/>
                        </a:rPr>
                        <a:t>)</a:t>
                      </a:r>
                      <a:endParaRPr lang="zh-CN" altLang="en-US"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tc>
                  <a:txBody>
                    <a:bodyPr/>
                    <a:lstStyle/>
                    <a:p>
                      <a:pPr algn="ctr" fontAlgn="b"/>
                      <a:r>
                        <a:rPr lang="en-US" altLang="zh-CN" sz="1200" u="none" strike="noStrike" dirty="0">
                          <a:effectLst/>
                        </a:rPr>
                        <a:t>7.73%</a:t>
                      </a:r>
                      <a:endParaRPr lang="en-US" altLang="zh-CN" sz="1200" b="0" i="0" u="none" strike="noStrike" dirty="0">
                        <a:solidFill>
                          <a:srgbClr val="000000"/>
                        </a:solidFill>
                        <a:effectLst/>
                        <a:latin typeface="华文楷体" panose="02010600040101010101" pitchFamily="2" charset="-122"/>
                        <a:ea typeface="华文楷体" panose="02010600040101010101" pitchFamily="2" charset="-122"/>
                      </a:endParaRPr>
                    </a:p>
                  </a:txBody>
                  <a:tcPr marL="9525" marR="9525" marT="9525" marB="0" anchor="b"/>
                </a:tc>
                <a:extLst>
                  <a:ext uri="{0D108BD9-81ED-4DB2-BD59-A6C34878D82A}">
                    <a16:rowId xmlns:a16="http://schemas.microsoft.com/office/drawing/2014/main" val="2220742620"/>
                  </a:ext>
                </a:extLst>
              </a:tr>
            </a:tbl>
          </a:graphicData>
        </a:graphic>
      </p:graphicFrame>
      <p:sp>
        <p:nvSpPr>
          <p:cNvPr id="12" name="内容占位符 41">
            <a:extLst>
              <a:ext uri="{FF2B5EF4-FFF2-40B4-BE49-F238E27FC236}">
                <a16:creationId xmlns:a16="http://schemas.microsoft.com/office/drawing/2014/main" id="{0E7F568A-C11A-D241-ABF9-64327C69D3C8}"/>
              </a:ext>
            </a:extLst>
          </p:cNvPr>
          <p:cNvSpPr txBox="1">
            <a:spLocks/>
          </p:cNvSpPr>
          <p:nvPr/>
        </p:nvSpPr>
        <p:spPr>
          <a:xfrm>
            <a:off x="684620" y="4941168"/>
            <a:ext cx="4146864" cy="1150590"/>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a:t>注：公司</a:t>
            </a:r>
            <a:r>
              <a:rPr lang="en-US" altLang="zh-CN" sz="1400" dirty="0"/>
              <a:t>ESOP</a:t>
            </a:r>
            <a:r>
              <a:rPr lang="zh-CN" altLang="en-US" sz="1400" dirty="0"/>
              <a:t>为</a:t>
            </a:r>
            <a:r>
              <a:rPr lang="en-US" altLang="zh-CN" sz="1400" dirty="0"/>
              <a:t>10%</a:t>
            </a:r>
            <a:r>
              <a:rPr lang="zh-CN" altLang="en-US" sz="1400" dirty="0"/>
              <a:t>，目前由</a:t>
            </a:r>
            <a:r>
              <a:rPr lang="en-US" altLang="zh-CN" sz="1400" dirty="0"/>
              <a:t>CEO</a:t>
            </a:r>
            <a:r>
              <a:rPr lang="zh-CN" altLang="en-US" sz="1400" dirty="0"/>
              <a:t>代持。</a:t>
            </a:r>
          </a:p>
          <a:p>
            <a:pPr lvl="1"/>
            <a:endParaRPr lang="zh-CN" altLang="en-US" sz="1400" dirty="0"/>
          </a:p>
        </p:txBody>
      </p:sp>
    </p:spTree>
    <p:extLst>
      <p:ext uri="{BB962C8B-B14F-4D97-AF65-F5344CB8AC3E}">
        <p14:creationId xmlns:p14="http://schemas.microsoft.com/office/powerpoint/2010/main" val="186859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行业特征及定位维度</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11316" y="908720"/>
            <a:ext cx="8681608" cy="6463308"/>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睡眠服务 行业特征</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大消费中新品类（国外也是）：需求普适，但解决方案及商业价值还不明确；</a:t>
            </a:r>
            <a:endParaRPr lang="en-US" altLang="zh-CN" sz="1200" b="1" u="sng" dirty="0">
              <a:solidFill>
                <a:srgbClr val="FF0000"/>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在消费者心智中属于运动健康类别中的心理健康子类别，工具、内容、课程等产品形态和健身、跑步等类似；</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大众对睡眠问题的认知比健身、跑步更早期，特别是通过心理干预的方法解决；</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睡眠问题还未形成类似跑步健身的社会潮流，活跃度较低；但对场地、时间要求少，成本低；</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lnSpc>
                <a:spcPct val="150000"/>
              </a:lnSpc>
              <a:buFont typeface="+mj-lt"/>
              <a:buAutoNum type="arabicPeriod"/>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行为干预工具表现不如音频内容：</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迄今为止，行为干预工具的用户接受度小于音频内容，原因是工具效果未共识，以及消费者认知水平不足；</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a:lnSpc>
                <a:spcPct val="150000"/>
              </a:lnSpc>
            </a:pPr>
            <a:r>
              <a:rPr lang="zh-CN" altLang="en-US" sz="1200" b="1" u="sng" dirty="0">
                <a:solidFill>
                  <a:schemeClr val="bg1">
                    <a:lumMod val="10000"/>
                  </a:schemeClr>
                </a:solidFill>
                <a:ea typeface="Kaiti SC" panose="02010600040101010101" pitchFamily="2" charset="-122"/>
              </a:rPr>
              <a:t>音频内容是行业特征，但内容同质化：</a:t>
            </a:r>
            <a:endParaRPr lang="en-US" altLang="zh-CN" sz="1200" b="1" u="sng"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音频在传统心理干预领域就是重要手段（如咨询、催眠），但在产品化和商业化方面需探索；</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按解决方案可分为：自然音（白噪音）、引导语（专注</a:t>
            </a:r>
            <a:r>
              <a:rPr lang="en-US" altLang="zh-CN"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rPr>
              <a:t>减压</a:t>
            </a:r>
            <a:r>
              <a:rPr lang="en-US" altLang="zh-CN"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rPr>
              <a:t>冥想）、心理咨询</a:t>
            </a:r>
            <a:r>
              <a:rPr lang="en-US" altLang="zh-CN"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rPr>
              <a:t>治疗等；</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知识付费、治疗服务引流等变现业态目前还未探明；</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硬件产品可能带来深度体验，但</a:t>
            </a:r>
            <a:r>
              <a:rPr lang="en-US" altLang="zh-CN" sz="1200" b="1" u="sng" dirty="0">
                <a:solidFill>
                  <a:schemeClr val="bg1">
                    <a:lumMod val="10000"/>
                  </a:schemeClr>
                </a:solidFill>
                <a:latin typeface="Kaiti SC" panose="02010600040101010101" pitchFamily="2" charset="-122"/>
                <a:ea typeface="Kaiti SC" panose="02010600040101010101" pitchFamily="2" charset="-122"/>
              </a:rPr>
              <a:t>PMF</a:t>
            </a:r>
            <a:r>
              <a:rPr lang="zh-CN" altLang="en-US" sz="1200" b="1" u="sng" dirty="0">
                <a:solidFill>
                  <a:schemeClr val="bg1">
                    <a:lumMod val="10000"/>
                  </a:schemeClr>
                </a:solidFill>
                <a:latin typeface="Kaiti SC" panose="02010600040101010101" pitchFamily="2" charset="-122"/>
                <a:ea typeface="Kaiti SC" panose="02010600040101010101" pitchFamily="2" charset="-122"/>
              </a:rPr>
              <a:t>不明确：</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硬件产品的</a:t>
            </a:r>
            <a:r>
              <a:rPr lang="en-US" altLang="zh-CN" sz="1200" dirty="0">
                <a:solidFill>
                  <a:schemeClr val="bg1">
                    <a:lumMod val="10000"/>
                  </a:schemeClr>
                </a:solidFill>
                <a:latin typeface="Kaiti SC" panose="02010600040101010101" pitchFamily="2" charset="-122"/>
                <a:ea typeface="Kaiti SC" panose="02010600040101010101" pitchFamily="2" charset="-122"/>
              </a:rPr>
              <a:t>PMF</a:t>
            </a:r>
            <a:r>
              <a:rPr lang="zh-CN" altLang="en-US" sz="1200" dirty="0">
                <a:solidFill>
                  <a:schemeClr val="bg1">
                    <a:lumMod val="10000"/>
                  </a:schemeClr>
                </a:solidFill>
                <a:latin typeface="Kaiti SC" panose="02010600040101010101" pitchFamily="2" charset="-122"/>
                <a:ea typeface="Kaiti SC" panose="02010600040101010101" pitchFamily="2" charset="-122"/>
              </a:rPr>
              <a:t>需要探索，但有可能带来突破手机的深度用户体验；</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硬件产品需要不同的团队能力组合；</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ea typeface="Kaiti SC" panose="02010600040101010101" pitchFamily="2" charset="-122"/>
              </a:rPr>
              <a:t>总结：</a:t>
            </a:r>
            <a:endParaRPr lang="en-US" altLang="zh-CN" sz="1200" b="1" u="sng"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睡眠服务是一个有普适需求，但</a:t>
            </a:r>
            <a:r>
              <a:rPr lang="en-US" altLang="zh-CN" sz="1200" dirty="0">
                <a:solidFill>
                  <a:schemeClr val="bg1">
                    <a:lumMod val="10000"/>
                  </a:schemeClr>
                </a:solidFill>
                <a:latin typeface="Kaiti SC" panose="02010600040101010101" pitchFamily="2" charset="-122"/>
                <a:ea typeface="Kaiti SC" panose="02010600040101010101" pitchFamily="2" charset="-122"/>
              </a:rPr>
              <a:t>PMF</a:t>
            </a:r>
            <a:r>
              <a:rPr lang="zh-CN" altLang="en-US" sz="1200" dirty="0">
                <a:solidFill>
                  <a:schemeClr val="bg1">
                    <a:lumMod val="10000"/>
                  </a:schemeClr>
                </a:solidFill>
                <a:latin typeface="Kaiti SC" panose="02010600040101010101" pitchFamily="2" charset="-122"/>
                <a:ea typeface="Kaiti SC" panose="02010600040101010101" pitchFamily="2" charset="-122"/>
              </a:rPr>
              <a:t>不明确的早期领域；</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用接受度高的自然音频切入数量最大的用户群没问题，但目前自然音产品提供的</a:t>
            </a:r>
            <a:r>
              <a:rPr lang="zh-CN" altLang="en-US" sz="1200" b="1" u="sng" dirty="0">
                <a:solidFill>
                  <a:srgbClr val="FF0000"/>
                </a:solidFill>
                <a:latin typeface="Kaiti SC" panose="02010600040101010101" pitchFamily="2" charset="-122"/>
                <a:ea typeface="Kaiti SC" panose="02010600040101010101" pitchFamily="2" charset="-122"/>
              </a:rPr>
              <a:t>价值较浅</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还有很多核心领域待探索，需要既有心理领域深度理解，又能结合市场和用户的产品创新。</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317195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21425-0EDD-0C47-8B27-8CF1F115E33B}"/>
              </a:ext>
            </a:extLst>
          </p:cNvPr>
          <p:cNvSpPr>
            <a:spLocks noGrp="1"/>
          </p:cNvSpPr>
          <p:nvPr>
            <p:ph type="title"/>
          </p:nvPr>
        </p:nvSpPr>
        <p:spPr>
          <a:xfrm>
            <a:off x="642929" y="283685"/>
            <a:ext cx="8580000" cy="621671"/>
          </a:xfrm>
        </p:spPr>
        <p:txBody>
          <a:bodyPr/>
          <a:lstStyle/>
          <a:p>
            <a:r>
              <a:rPr kumimoji="1" lang="zh-CN" altLang="en-US" dirty="0"/>
              <a:t>竞品：蜗牛睡眠</a:t>
            </a:r>
          </a:p>
        </p:txBody>
      </p:sp>
      <p:sp>
        <p:nvSpPr>
          <p:cNvPr id="15" name="文本框 14">
            <a:extLst>
              <a:ext uri="{FF2B5EF4-FFF2-40B4-BE49-F238E27FC236}">
                <a16:creationId xmlns:a16="http://schemas.microsoft.com/office/drawing/2014/main" id="{451A078E-8AD8-4731-A12C-819C48E36CF3}"/>
              </a:ext>
            </a:extLst>
          </p:cNvPr>
          <p:cNvSpPr txBox="1"/>
          <p:nvPr/>
        </p:nvSpPr>
        <p:spPr>
          <a:xfrm>
            <a:off x="642929" y="836712"/>
            <a:ext cx="8496974" cy="6093976"/>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产品定位：</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核心玩法：</a:t>
            </a:r>
            <a:r>
              <a:rPr lang="zh-CN" altLang="en-US" sz="1200" b="1" u="sng" dirty="0">
                <a:solidFill>
                  <a:srgbClr val="FF0000"/>
                </a:solidFill>
                <a:ea typeface="Kaiti SC" panose="02010600040101010101" pitchFamily="2" charset="-122"/>
              </a:rPr>
              <a:t>工具</a:t>
            </a:r>
            <a:r>
              <a:rPr lang="en-US" altLang="zh-CN" sz="1200" b="1" u="sng" dirty="0">
                <a:solidFill>
                  <a:srgbClr val="FF0000"/>
                </a:solidFill>
                <a:ea typeface="Kaiti SC" panose="02010600040101010101" pitchFamily="2" charset="-122"/>
              </a:rPr>
              <a:t>+</a:t>
            </a:r>
            <a:r>
              <a:rPr lang="zh-CN" altLang="en-US" sz="1200" b="1" u="sng" dirty="0">
                <a:solidFill>
                  <a:srgbClr val="FF0000"/>
                </a:solidFill>
                <a:ea typeface="Kaiti SC" panose="02010600040101010101" pitchFamily="2" charset="-122"/>
              </a:rPr>
              <a:t>社区</a:t>
            </a:r>
            <a:r>
              <a:rPr lang="zh-CN" altLang="en-US" sz="1200" dirty="0">
                <a:solidFill>
                  <a:schemeClr val="bg1">
                    <a:lumMod val="10000"/>
                  </a:schemeClr>
                </a:solidFill>
                <a:ea typeface="Kaiti SC" panose="02010600040101010101" pitchFamily="2" charset="-122"/>
              </a:rPr>
              <a:t>；</a:t>
            </a:r>
            <a:r>
              <a:rPr lang="en-US" altLang="zh-CN" sz="1200" dirty="0">
                <a:solidFill>
                  <a:schemeClr val="bg1">
                    <a:lumMod val="10000"/>
                  </a:schemeClr>
                </a:solidFill>
                <a:ea typeface="Kaiti SC" panose="02010600040101010101" pitchFamily="2" charset="-122"/>
              </a:rPr>
              <a:t>2015</a:t>
            </a:r>
            <a:r>
              <a:rPr lang="zh-CN" altLang="en-US" sz="1200" dirty="0">
                <a:solidFill>
                  <a:schemeClr val="bg1">
                    <a:lumMod val="10000"/>
                  </a:schemeClr>
                </a:solidFill>
                <a:ea typeface="Kaiti SC" panose="02010600040101010101" pitchFamily="2" charset="-122"/>
              </a:rPr>
              <a:t>年创业，从智能枕头切入，</a:t>
            </a:r>
            <a:r>
              <a:rPr lang="en-US" altLang="zh-CN" sz="1200" dirty="0">
                <a:solidFill>
                  <a:schemeClr val="bg1">
                    <a:lumMod val="10000"/>
                  </a:schemeClr>
                </a:solidFill>
                <a:ea typeface="Kaiti SC" panose="02010600040101010101" pitchFamily="2" charset="-122"/>
              </a:rPr>
              <a:t>App1.0</a:t>
            </a:r>
            <a:r>
              <a:rPr lang="zh-CN" altLang="en-US" sz="1200" dirty="0">
                <a:solidFill>
                  <a:schemeClr val="bg1">
                    <a:lumMod val="10000"/>
                  </a:schemeClr>
                </a:solidFill>
                <a:ea typeface="Kaiti SC" panose="02010600040101010101" pitchFamily="2" charset="-122"/>
              </a:rPr>
              <a:t>版本以睡眠监测记录工具（体动</a:t>
            </a:r>
            <a:r>
              <a:rPr lang="en-US" altLang="zh-CN" sz="1200" dirty="0">
                <a:solidFill>
                  <a:schemeClr val="bg1">
                    <a:lumMod val="10000"/>
                  </a:schemeClr>
                </a:solidFill>
                <a:ea typeface="Kaiti SC" panose="02010600040101010101" pitchFamily="2" charset="-122"/>
              </a:rPr>
              <a:t>+</a:t>
            </a:r>
            <a:r>
              <a:rPr lang="zh-CN" altLang="en-US" sz="1200" dirty="0">
                <a:solidFill>
                  <a:schemeClr val="bg1">
                    <a:lumMod val="10000"/>
                  </a:schemeClr>
                </a:solidFill>
                <a:ea typeface="Kaiti SC" panose="02010600040101010101" pitchFamily="2" charset="-122"/>
              </a:rPr>
              <a:t>鼾声）为核心功能；</a:t>
            </a:r>
            <a:r>
              <a:rPr lang="en-US" altLang="zh-CN" sz="1200" dirty="0">
                <a:solidFill>
                  <a:schemeClr val="bg1">
                    <a:lumMod val="10000"/>
                  </a:schemeClr>
                </a:solidFill>
                <a:ea typeface="Kaiti SC" panose="02010600040101010101" pitchFamily="2" charset="-122"/>
              </a:rPr>
              <a:t>2.0</a:t>
            </a:r>
            <a:r>
              <a:rPr lang="zh-CN" altLang="en-US" sz="1200" dirty="0">
                <a:solidFill>
                  <a:schemeClr val="bg1">
                    <a:lumMod val="10000"/>
                  </a:schemeClr>
                </a:solidFill>
                <a:ea typeface="Kaiti SC" panose="02010600040101010101" pitchFamily="2" charset="-122"/>
              </a:rPr>
              <a:t>版本：内容</a:t>
            </a:r>
            <a:r>
              <a:rPr lang="en-US" altLang="zh-CN" sz="1200" dirty="0">
                <a:solidFill>
                  <a:schemeClr val="bg1">
                    <a:lumMod val="10000"/>
                  </a:schemeClr>
                </a:solidFill>
                <a:ea typeface="Kaiti SC" panose="02010600040101010101" pitchFamily="2" charset="-122"/>
              </a:rPr>
              <a:t>+</a:t>
            </a:r>
            <a:r>
              <a:rPr lang="zh-CN" altLang="en-US" sz="1200" dirty="0">
                <a:solidFill>
                  <a:schemeClr val="bg1">
                    <a:lumMod val="10000"/>
                  </a:schemeClr>
                </a:solidFill>
                <a:ea typeface="Kaiti SC" panose="02010600040101010101" pitchFamily="2" charset="-122"/>
              </a:rPr>
              <a:t>社区</a:t>
            </a:r>
            <a:r>
              <a:rPr lang="en-US" altLang="zh-CN" sz="1200" dirty="0">
                <a:solidFill>
                  <a:schemeClr val="bg1">
                    <a:lumMod val="10000"/>
                  </a:schemeClr>
                </a:solidFill>
                <a:ea typeface="Kaiti SC" panose="02010600040101010101" pitchFamily="2" charset="-122"/>
              </a:rPr>
              <a:t>+</a:t>
            </a:r>
            <a:r>
              <a:rPr lang="zh-CN" altLang="en-US" sz="1200" dirty="0">
                <a:solidFill>
                  <a:schemeClr val="bg1">
                    <a:lumMod val="10000"/>
                  </a:schemeClr>
                </a:solidFill>
                <a:ea typeface="Kaiti SC" panose="02010600040101010101" pitchFamily="2" charset="-122"/>
              </a:rPr>
              <a:t>电商，重心是睡眠社区；</a:t>
            </a:r>
            <a:endParaRPr lang="en-US" altLang="zh-CN" sz="1200" dirty="0">
              <a:solidFill>
                <a:schemeClr val="bg1">
                  <a:lumMod val="10000"/>
                </a:schemeClr>
              </a:solidFill>
              <a:ea typeface="Kaiti SC" panose="02010600040101010101" pitchFamily="2" charset="-122"/>
            </a:endParaRPr>
          </a:p>
          <a:p>
            <a:pPr>
              <a:lnSpc>
                <a:spcPct val="150000"/>
              </a:lnSpc>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业绩</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ea typeface="Kaiti SC" panose="02010600040101010101" pitchFamily="2" charset="-122"/>
              </a:rPr>
              <a:t>APP</a:t>
            </a:r>
            <a:r>
              <a:rPr lang="zh-CN" altLang="en-US" sz="1200" dirty="0">
                <a:solidFill>
                  <a:schemeClr val="bg1">
                    <a:lumMod val="10000"/>
                  </a:schemeClr>
                </a:solidFill>
                <a:ea typeface="Kaiti SC" panose="02010600040101010101" pitchFamily="2" charset="-122"/>
              </a:rPr>
              <a:t>用户量</a:t>
            </a:r>
            <a:r>
              <a:rPr lang="en-US" altLang="zh-CN" sz="1200" dirty="0">
                <a:solidFill>
                  <a:schemeClr val="bg1">
                    <a:lumMod val="10000"/>
                  </a:schemeClr>
                </a:solidFill>
                <a:ea typeface="Kaiti SC" panose="02010600040101010101" pitchFamily="2" charset="-122"/>
              </a:rPr>
              <a:t>2000</a:t>
            </a:r>
            <a:r>
              <a:rPr lang="zh-CN" altLang="en-US" sz="1200" dirty="0">
                <a:solidFill>
                  <a:schemeClr val="bg1">
                    <a:lumMod val="10000"/>
                  </a:schemeClr>
                </a:solidFill>
                <a:ea typeface="Kaiti SC" panose="02010600040101010101" pitchFamily="2" charset="-122"/>
              </a:rPr>
              <a:t>万，日新增</a:t>
            </a:r>
            <a:r>
              <a:rPr lang="en-US" altLang="zh-CN" sz="1200" dirty="0">
                <a:solidFill>
                  <a:schemeClr val="bg1">
                    <a:lumMod val="10000"/>
                  </a:schemeClr>
                </a:solidFill>
                <a:ea typeface="Kaiti SC" panose="02010600040101010101" pitchFamily="2" charset="-122"/>
              </a:rPr>
              <a:t>3</a:t>
            </a:r>
            <a:r>
              <a:rPr lang="zh-CN" altLang="en-US" sz="1200" dirty="0">
                <a:solidFill>
                  <a:schemeClr val="bg1">
                    <a:lumMod val="10000"/>
                  </a:schemeClr>
                </a:solidFill>
                <a:ea typeface="Kaiti SC" panose="02010600040101010101" pitchFamily="2" charset="-122"/>
              </a:rPr>
              <a:t>万，月新增</a:t>
            </a:r>
            <a:r>
              <a:rPr lang="en-US" altLang="zh-CN" sz="1200" dirty="0">
                <a:solidFill>
                  <a:schemeClr val="bg1">
                    <a:lumMod val="10000"/>
                  </a:schemeClr>
                </a:solidFill>
                <a:ea typeface="Kaiti SC" panose="02010600040101010101" pitchFamily="2" charset="-122"/>
              </a:rPr>
              <a:t>100</a:t>
            </a:r>
            <a:r>
              <a:rPr lang="zh-CN" altLang="en-US" sz="1200" dirty="0">
                <a:solidFill>
                  <a:schemeClr val="bg1">
                    <a:lumMod val="10000"/>
                  </a:schemeClr>
                </a:solidFill>
                <a:ea typeface="Kaiti SC" panose="02010600040101010101" pitchFamily="2" charset="-122"/>
              </a:rPr>
              <a:t>万；</a:t>
            </a:r>
            <a:r>
              <a:rPr lang="en-US" altLang="zh-CN" sz="1200" dirty="0">
                <a:solidFill>
                  <a:schemeClr val="bg1">
                    <a:lumMod val="10000"/>
                  </a:schemeClr>
                </a:solidFill>
                <a:ea typeface="Kaiti SC" panose="02010600040101010101" pitchFamily="2" charset="-122"/>
              </a:rPr>
              <a:t>DAU108</a:t>
            </a:r>
            <a:r>
              <a:rPr lang="zh-CN" altLang="en-US" sz="1200" dirty="0">
                <a:solidFill>
                  <a:schemeClr val="bg1">
                    <a:lumMod val="10000"/>
                  </a:schemeClr>
                </a:solidFill>
                <a:ea typeface="Kaiti SC" panose="02010600040101010101" pitchFamily="2" charset="-122"/>
              </a:rPr>
              <a:t>万，</a:t>
            </a:r>
            <a:r>
              <a:rPr lang="en-US" altLang="zh-CN" sz="1200" dirty="0">
                <a:solidFill>
                  <a:schemeClr val="bg1">
                    <a:lumMod val="10000"/>
                  </a:schemeClr>
                </a:solidFill>
                <a:ea typeface="Kaiti SC" panose="02010600040101010101" pitchFamily="2" charset="-122"/>
              </a:rPr>
              <a:t>MAU350</a:t>
            </a:r>
            <a:r>
              <a:rPr lang="zh-CN" altLang="en-US" sz="1200" dirty="0">
                <a:solidFill>
                  <a:schemeClr val="bg1">
                    <a:lumMod val="10000"/>
                  </a:schemeClr>
                </a:solidFill>
                <a:ea typeface="Kaiti SC" panose="02010600040101010101" pitchFamily="2" charset="-122"/>
              </a:rPr>
              <a:t>万；小程序用户量</a:t>
            </a:r>
            <a:r>
              <a:rPr lang="en-US" altLang="zh-CN" sz="1200" dirty="0">
                <a:solidFill>
                  <a:schemeClr val="bg1">
                    <a:lumMod val="10000"/>
                  </a:schemeClr>
                </a:solidFill>
                <a:ea typeface="Kaiti SC" panose="02010600040101010101" pitchFamily="2" charset="-122"/>
              </a:rPr>
              <a:t>200</a:t>
            </a:r>
            <a:r>
              <a:rPr lang="zh-CN" altLang="en-US" sz="1200" dirty="0">
                <a:solidFill>
                  <a:schemeClr val="bg1">
                    <a:lumMod val="10000"/>
                  </a:schemeClr>
                </a:solidFill>
                <a:ea typeface="Kaiti SC" panose="02010600040101010101" pitchFamily="2" charset="-122"/>
              </a:rPr>
              <a:t>万；抓住了今年年初抖音流量红利，</a:t>
            </a:r>
            <a:r>
              <a:rPr lang="en-US" altLang="zh-CN" sz="1200" dirty="0">
                <a:solidFill>
                  <a:schemeClr val="bg1">
                    <a:lumMod val="10000"/>
                  </a:schemeClr>
                </a:solidFill>
                <a:ea typeface="Kaiti SC" panose="02010600040101010101" pitchFamily="2" charset="-122"/>
              </a:rPr>
              <a:t>2018</a:t>
            </a:r>
            <a:r>
              <a:rPr lang="zh-CN" altLang="en-US" sz="1200" dirty="0">
                <a:solidFill>
                  <a:schemeClr val="bg1">
                    <a:lumMod val="10000"/>
                  </a:schemeClr>
                </a:solidFill>
                <a:ea typeface="Kaiti SC" panose="02010600040101010101" pitchFamily="2" charset="-122"/>
              </a:rPr>
              <a:t>年</a:t>
            </a:r>
            <a:r>
              <a:rPr lang="en-US" altLang="zh-CN" sz="1200" dirty="0">
                <a:solidFill>
                  <a:schemeClr val="bg1">
                    <a:lumMod val="10000"/>
                  </a:schemeClr>
                </a:solidFill>
                <a:ea typeface="Kaiti SC" panose="02010600040101010101" pitchFamily="2" charset="-122"/>
              </a:rPr>
              <a:t>APP</a:t>
            </a:r>
            <a:r>
              <a:rPr lang="zh-CN" altLang="en-US" sz="1200" dirty="0">
                <a:solidFill>
                  <a:schemeClr val="bg1">
                    <a:lumMod val="10000"/>
                  </a:schemeClr>
                </a:solidFill>
                <a:ea typeface="Kaiti SC" panose="02010600040101010101" pitchFamily="2" charset="-122"/>
              </a:rPr>
              <a:t>用户增长迅速，</a:t>
            </a:r>
            <a:r>
              <a:rPr lang="en-US" altLang="zh-CN" sz="1200" dirty="0">
                <a:solidFill>
                  <a:schemeClr val="bg1">
                    <a:lumMod val="10000"/>
                  </a:schemeClr>
                </a:solidFill>
                <a:ea typeface="Kaiti SC" panose="02010600040101010101" pitchFamily="2" charset="-122"/>
              </a:rPr>
              <a:t>APP</a:t>
            </a:r>
            <a:r>
              <a:rPr lang="zh-CN" altLang="en-US" sz="1200" dirty="0">
                <a:solidFill>
                  <a:schemeClr val="bg1">
                    <a:lumMod val="10000"/>
                  </a:schemeClr>
                </a:solidFill>
                <a:ea typeface="Kaiti SC" panose="02010600040101010101" pitchFamily="2" charset="-122"/>
              </a:rPr>
              <a:t>规模和小睡眠</a:t>
            </a:r>
            <a:r>
              <a:rPr lang="en-US" altLang="zh-CN" sz="1200" dirty="0">
                <a:solidFill>
                  <a:schemeClr val="bg1">
                    <a:lumMod val="10000"/>
                  </a:schemeClr>
                </a:solidFill>
                <a:ea typeface="Kaiti SC" panose="02010600040101010101" pitchFamily="2" charset="-122"/>
              </a:rPr>
              <a:t>APP</a:t>
            </a:r>
            <a:r>
              <a:rPr lang="zh-CN" altLang="en-US" sz="1200" dirty="0">
                <a:solidFill>
                  <a:schemeClr val="bg1">
                    <a:lumMod val="10000"/>
                  </a:schemeClr>
                </a:solidFill>
                <a:ea typeface="Kaiti SC" panose="02010600040101010101" pitchFamily="2" charset="-122"/>
              </a:rPr>
              <a:t>接近；</a:t>
            </a: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次日留存</a:t>
            </a:r>
            <a:r>
              <a:rPr lang="en-US" altLang="zh-CN" sz="1200" dirty="0">
                <a:solidFill>
                  <a:schemeClr val="bg1">
                    <a:lumMod val="10000"/>
                  </a:schemeClr>
                </a:solidFill>
                <a:ea typeface="Kaiti SC" panose="02010600040101010101" pitchFamily="2" charset="-122"/>
              </a:rPr>
              <a:t>70%</a:t>
            </a:r>
            <a:r>
              <a:rPr lang="zh-CN" altLang="en-US" sz="1200" dirty="0">
                <a:solidFill>
                  <a:schemeClr val="bg1">
                    <a:lumMod val="10000"/>
                  </a:schemeClr>
                </a:solidFill>
                <a:ea typeface="Kaiti SC" panose="02010600040101010101" pitchFamily="2" charset="-122"/>
              </a:rPr>
              <a:t>，次月</a:t>
            </a:r>
            <a:r>
              <a:rPr lang="en-US" altLang="zh-CN" sz="1200" dirty="0">
                <a:solidFill>
                  <a:schemeClr val="bg1">
                    <a:lumMod val="10000"/>
                  </a:schemeClr>
                </a:solidFill>
                <a:ea typeface="Kaiti SC" panose="02010600040101010101" pitchFamily="2" charset="-122"/>
              </a:rPr>
              <a:t>38%</a:t>
            </a:r>
            <a:r>
              <a:rPr lang="zh-CN" altLang="en-US" sz="1200" dirty="0">
                <a:solidFill>
                  <a:schemeClr val="bg1">
                    <a:lumMod val="10000"/>
                  </a:schemeClr>
                </a:solidFill>
                <a:ea typeface="Kaiti SC" panose="02010600040101010101" pitchFamily="2" charset="-122"/>
              </a:rPr>
              <a:t>，半年</a:t>
            </a:r>
            <a:r>
              <a:rPr lang="en-US" altLang="zh-CN" sz="1200" dirty="0">
                <a:solidFill>
                  <a:schemeClr val="bg1">
                    <a:lumMod val="10000"/>
                  </a:schemeClr>
                </a:solidFill>
                <a:ea typeface="Kaiti SC" panose="02010600040101010101" pitchFamily="2" charset="-122"/>
              </a:rPr>
              <a:t>16%</a:t>
            </a:r>
            <a:r>
              <a:rPr lang="zh-CN" altLang="en-US" sz="1200" dirty="0">
                <a:solidFill>
                  <a:schemeClr val="bg1">
                    <a:lumMod val="10000"/>
                  </a:schemeClr>
                </a:solidFill>
                <a:ea typeface="Kaiti SC" panose="02010600040101010101" pitchFamily="2" charset="-122"/>
              </a:rPr>
              <a:t> ；</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日活每天打开</a:t>
            </a:r>
            <a:r>
              <a:rPr lang="en-US" altLang="zh-CN" sz="1200" dirty="0">
                <a:solidFill>
                  <a:schemeClr val="bg1">
                    <a:lumMod val="10000"/>
                  </a:schemeClr>
                </a:solidFill>
                <a:ea typeface="Kaiti SC" panose="02010600040101010101" pitchFamily="2" charset="-122"/>
              </a:rPr>
              <a:t>5</a:t>
            </a:r>
            <a:r>
              <a:rPr lang="zh-CN" altLang="en-US" sz="1200" dirty="0">
                <a:solidFill>
                  <a:schemeClr val="bg1">
                    <a:lumMod val="10000"/>
                  </a:schemeClr>
                </a:solidFill>
                <a:ea typeface="Kaiti SC" panose="02010600040101010101" pitchFamily="2" charset="-122"/>
              </a:rPr>
              <a:t>次；单次时长：</a:t>
            </a:r>
            <a:r>
              <a:rPr lang="en-US" altLang="zh-CN" sz="1200" dirty="0">
                <a:solidFill>
                  <a:schemeClr val="bg1">
                    <a:lumMod val="10000"/>
                  </a:schemeClr>
                </a:solidFill>
                <a:ea typeface="Kaiti SC" panose="02010600040101010101" pitchFamily="2" charset="-122"/>
              </a:rPr>
              <a:t>N/A</a:t>
            </a:r>
            <a:r>
              <a:rPr lang="zh-CN" altLang="en-US" sz="1200" dirty="0">
                <a:solidFill>
                  <a:schemeClr val="bg1">
                    <a:lumMod val="10000"/>
                  </a:schemeClr>
                </a:solidFill>
                <a:ea typeface="Kaiti SC" panose="02010600040101010101" pitchFamily="2" charset="-122"/>
              </a:rPr>
              <a:t>；社区每天</a:t>
            </a:r>
            <a:r>
              <a:rPr lang="en-US" altLang="zh-CN" sz="1200" dirty="0">
                <a:solidFill>
                  <a:schemeClr val="bg1">
                    <a:lumMod val="10000"/>
                  </a:schemeClr>
                </a:solidFill>
                <a:ea typeface="Kaiti SC" panose="02010600040101010101" pitchFamily="2" charset="-122"/>
              </a:rPr>
              <a:t>7000</a:t>
            </a:r>
            <a:r>
              <a:rPr lang="zh-CN" altLang="en-US" sz="1200" dirty="0">
                <a:solidFill>
                  <a:schemeClr val="bg1">
                    <a:lumMod val="10000"/>
                  </a:schemeClr>
                </a:solidFill>
                <a:ea typeface="Kaiti SC" panose="02010600040101010101" pitchFamily="2" charset="-122"/>
              </a:rPr>
              <a:t>加好友请求；</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硬件出售了</a:t>
            </a:r>
            <a:r>
              <a:rPr lang="en-US" altLang="zh-CN" sz="1200" dirty="0">
                <a:solidFill>
                  <a:schemeClr val="bg1">
                    <a:lumMod val="10000"/>
                  </a:schemeClr>
                </a:solidFill>
                <a:ea typeface="Kaiti SC" panose="02010600040101010101" pitchFamily="2" charset="-122"/>
              </a:rPr>
              <a:t>11</a:t>
            </a:r>
            <a:r>
              <a:rPr lang="zh-CN" altLang="en-US" sz="1200" dirty="0">
                <a:solidFill>
                  <a:schemeClr val="bg1">
                    <a:lumMod val="10000"/>
                  </a:schemeClr>
                </a:solidFill>
                <a:ea typeface="Kaiti SC" panose="02010600040101010101" pitchFamily="2" charset="-122"/>
              </a:rPr>
              <a:t>万个带骨传导耳机的智能枕头；成型的睡眠商城，收入：</a:t>
            </a:r>
            <a:r>
              <a:rPr lang="en-US" altLang="zh-CN" sz="1200" dirty="0">
                <a:solidFill>
                  <a:schemeClr val="bg1">
                    <a:lumMod val="10000"/>
                  </a:schemeClr>
                </a:solidFill>
                <a:ea typeface="Kaiti SC" panose="02010600040101010101" pitchFamily="2" charset="-122"/>
              </a:rPr>
              <a:t>N/A;</a:t>
            </a:r>
          </a:p>
          <a:p>
            <a:pPr marL="171450" indent="-171450">
              <a:lnSpc>
                <a:spcPct val="150000"/>
              </a:lnSpc>
              <a:buFont typeface="Arial" panose="020B0604020202020204" pitchFamily="34" charset="0"/>
              <a:buChar char="•"/>
            </a:pPr>
            <a:endParaRPr lang="en-US" altLang="zh-CN" sz="1200" dirty="0">
              <a:solidFill>
                <a:schemeClr val="bg1">
                  <a:lumMod val="10000"/>
                </a:schemeClr>
              </a:solidFill>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融资：</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ea typeface="Kaiti SC" panose="02010600040101010101" pitchFamily="2" charset="-122"/>
              </a:rPr>
              <a:t>2016</a:t>
            </a:r>
            <a:r>
              <a:rPr lang="zh-CN" altLang="en-US" sz="1200" dirty="0">
                <a:solidFill>
                  <a:schemeClr val="bg1">
                    <a:lumMod val="10000"/>
                  </a:schemeClr>
                </a:solidFill>
                <a:ea typeface="Kaiti SC" panose="02010600040101010101" pitchFamily="2" charset="-122"/>
              </a:rPr>
              <a:t>年</a:t>
            </a:r>
            <a:r>
              <a:rPr lang="en-US" altLang="zh-CN" sz="1200" dirty="0">
                <a:solidFill>
                  <a:schemeClr val="bg1">
                    <a:lumMod val="10000"/>
                  </a:schemeClr>
                </a:solidFill>
                <a:ea typeface="Kaiti SC" panose="02010600040101010101" pitchFamily="2" charset="-122"/>
              </a:rPr>
              <a:t>4</a:t>
            </a:r>
            <a:r>
              <a:rPr lang="zh-CN" altLang="en-US" sz="1200" dirty="0">
                <a:solidFill>
                  <a:schemeClr val="bg1">
                    <a:lumMod val="10000"/>
                  </a:schemeClr>
                </a:solidFill>
                <a:ea typeface="Kaiti SC" panose="02010600040101010101" pitchFamily="2" charset="-122"/>
              </a:rPr>
              <a:t>月，深圳万鹏资本、国富源</a:t>
            </a:r>
            <a:r>
              <a:rPr lang="en-US" altLang="zh-CN" sz="1200" dirty="0">
                <a:solidFill>
                  <a:schemeClr val="bg1">
                    <a:lumMod val="10000"/>
                  </a:schemeClr>
                </a:solidFill>
                <a:ea typeface="Kaiti SC" panose="02010600040101010101" pitchFamily="2" charset="-122"/>
              </a:rPr>
              <a:t>200</a:t>
            </a:r>
            <a:r>
              <a:rPr lang="zh-CN" altLang="en-US" sz="1200" dirty="0">
                <a:solidFill>
                  <a:schemeClr val="bg1">
                    <a:lumMod val="10000"/>
                  </a:schemeClr>
                </a:solidFill>
                <a:ea typeface="Kaiti SC" panose="02010600040101010101" pitchFamily="2" charset="-122"/>
              </a:rPr>
              <a:t>万，投后</a:t>
            </a:r>
            <a:r>
              <a:rPr lang="en-US" altLang="zh-CN" sz="1200" dirty="0">
                <a:solidFill>
                  <a:schemeClr val="bg1">
                    <a:lumMod val="10000"/>
                  </a:schemeClr>
                </a:solidFill>
                <a:ea typeface="Kaiti SC" panose="02010600040101010101" pitchFamily="2" charset="-122"/>
              </a:rPr>
              <a:t>1000</a:t>
            </a:r>
            <a:r>
              <a:rPr lang="zh-CN" altLang="en-US" sz="1200" dirty="0">
                <a:solidFill>
                  <a:schemeClr val="bg1">
                    <a:lumMod val="10000"/>
                  </a:schemeClr>
                </a:solidFill>
                <a:ea typeface="Kaiti SC" panose="02010600040101010101" pitchFamily="2" charset="-122"/>
              </a:rPr>
              <a:t>万；</a:t>
            </a:r>
            <a:r>
              <a:rPr lang="en-US" altLang="zh-CN" sz="1200" dirty="0">
                <a:solidFill>
                  <a:schemeClr val="bg1">
                    <a:lumMod val="10000"/>
                  </a:schemeClr>
                </a:solidFill>
                <a:ea typeface="Kaiti SC" panose="02010600040101010101" pitchFamily="2" charset="-122"/>
              </a:rPr>
              <a:t>2017</a:t>
            </a:r>
            <a:r>
              <a:rPr lang="zh-CN" altLang="en-US" sz="1200" dirty="0">
                <a:solidFill>
                  <a:schemeClr val="bg1">
                    <a:lumMod val="10000"/>
                  </a:schemeClr>
                </a:solidFill>
                <a:ea typeface="Kaiti SC" panose="02010600040101010101" pitchFamily="2" charset="-122"/>
              </a:rPr>
              <a:t>年</a:t>
            </a:r>
            <a:r>
              <a:rPr lang="en-US" altLang="zh-CN" sz="1200" dirty="0">
                <a:solidFill>
                  <a:schemeClr val="bg1">
                    <a:lumMod val="10000"/>
                  </a:schemeClr>
                </a:solidFill>
                <a:ea typeface="Kaiti SC" panose="02010600040101010101" pitchFamily="2" charset="-122"/>
              </a:rPr>
              <a:t>6</a:t>
            </a:r>
            <a:r>
              <a:rPr lang="zh-CN" altLang="en-US" sz="1200" dirty="0">
                <a:solidFill>
                  <a:schemeClr val="bg1">
                    <a:lumMod val="10000"/>
                  </a:schemeClr>
                </a:solidFill>
                <a:ea typeface="Kaiti SC" panose="02010600040101010101" pitchFamily="2" charset="-122"/>
              </a:rPr>
              <a:t>月，信德宝</a:t>
            </a:r>
            <a:r>
              <a:rPr lang="en-US" altLang="zh-CN" sz="1200" dirty="0">
                <a:solidFill>
                  <a:schemeClr val="bg1">
                    <a:lumMod val="10000"/>
                  </a:schemeClr>
                </a:solidFill>
                <a:ea typeface="Kaiti SC" panose="02010600040101010101" pitchFamily="2" charset="-122"/>
              </a:rPr>
              <a:t>400</a:t>
            </a:r>
            <a:r>
              <a:rPr lang="zh-CN" altLang="en-US" sz="1200" dirty="0">
                <a:solidFill>
                  <a:schemeClr val="bg1">
                    <a:lumMod val="10000"/>
                  </a:schemeClr>
                </a:solidFill>
                <a:ea typeface="Kaiti SC" panose="02010600040101010101" pitchFamily="2" charset="-122"/>
              </a:rPr>
              <a:t>万，投后</a:t>
            </a:r>
            <a:r>
              <a:rPr lang="en-US" altLang="zh-CN" sz="1200" dirty="0">
                <a:solidFill>
                  <a:schemeClr val="bg1">
                    <a:lumMod val="10000"/>
                  </a:schemeClr>
                </a:solidFill>
                <a:ea typeface="Kaiti SC" panose="02010600040101010101" pitchFamily="2" charset="-122"/>
              </a:rPr>
              <a:t>8000</a:t>
            </a:r>
            <a:r>
              <a:rPr lang="zh-CN" altLang="en-US" sz="1200" dirty="0">
                <a:solidFill>
                  <a:schemeClr val="bg1">
                    <a:lumMod val="10000"/>
                  </a:schemeClr>
                </a:solidFill>
                <a:ea typeface="Kaiti SC" panose="02010600040101010101" pitchFamily="2" charset="-122"/>
              </a:rPr>
              <a:t>万；</a:t>
            </a: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本轮拟融资</a:t>
            </a:r>
            <a:r>
              <a:rPr lang="en-US" altLang="zh-CN" sz="1200" dirty="0">
                <a:solidFill>
                  <a:schemeClr val="bg1">
                    <a:lumMod val="10000"/>
                  </a:schemeClr>
                </a:solidFill>
                <a:ea typeface="Kaiti SC" panose="02010600040101010101" pitchFamily="2" charset="-122"/>
              </a:rPr>
              <a:t>5000</a:t>
            </a:r>
            <a:r>
              <a:rPr lang="zh-CN" altLang="en-US" sz="1200" dirty="0">
                <a:solidFill>
                  <a:schemeClr val="bg1">
                    <a:lumMod val="10000"/>
                  </a:schemeClr>
                </a:solidFill>
                <a:ea typeface="Kaiti SC" panose="02010600040101010101" pitchFamily="2" charset="-122"/>
              </a:rPr>
              <a:t>万人民币，</a:t>
            </a:r>
            <a:r>
              <a:rPr lang="en-US" altLang="zh-CN" sz="1200" dirty="0">
                <a:solidFill>
                  <a:schemeClr val="bg1">
                    <a:lumMod val="10000"/>
                  </a:schemeClr>
                </a:solidFill>
                <a:ea typeface="Kaiti SC" panose="02010600040101010101" pitchFamily="2" charset="-122"/>
              </a:rPr>
              <a:t>post2.5</a:t>
            </a:r>
            <a:r>
              <a:rPr lang="zh-CN" altLang="en-US" sz="1200" dirty="0">
                <a:solidFill>
                  <a:schemeClr val="bg1">
                    <a:lumMod val="10000"/>
                  </a:schemeClr>
                </a:solidFill>
                <a:ea typeface="Kaiti SC" panose="02010600040101010101" pitchFamily="2" charset="-122"/>
              </a:rPr>
              <a:t>亿，未完成；</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endParaRPr lang="en-US" altLang="zh-CN" sz="1200" dirty="0">
              <a:solidFill>
                <a:schemeClr val="bg1">
                  <a:lumMod val="10000"/>
                </a:schemeClr>
              </a:solidFill>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评价：</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en-US" altLang="zh-CN" sz="1200" b="1" u="sng" dirty="0">
                <a:solidFill>
                  <a:srgbClr val="FF0000"/>
                </a:solidFill>
                <a:ea typeface="Kaiti SC" panose="02010600040101010101" pitchFamily="2" charset="-122"/>
              </a:rPr>
              <a:t>APP</a:t>
            </a:r>
            <a:r>
              <a:rPr lang="zh-CN" altLang="en-US" sz="1200" b="1" u="sng" dirty="0">
                <a:solidFill>
                  <a:srgbClr val="FF0000"/>
                </a:solidFill>
                <a:ea typeface="Kaiti SC" panose="02010600040101010101" pitchFamily="2" charset="-122"/>
              </a:rPr>
              <a:t>和小睡眠用户量级差别不大；但核心玩法天生留存低，可能后劲不足</a:t>
            </a:r>
            <a:r>
              <a:rPr lang="zh-CN" altLang="en-US" sz="1200" dirty="0">
                <a:solidFill>
                  <a:schemeClr val="bg1">
                    <a:lumMod val="10000"/>
                  </a:schemeClr>
                </a:solidFill>
                <a:ea typeface="Kaiti SC" panose="02010600040101010101" pitchFamily="2" charset="-122"/>
              </a:rPr>
              <a:t>：工具养成使用习惯比内容门槛高，睡眠社区睡眠相关内容生产</a:t>
            </a:r>
            <a:r>
              <a:rPr lang="en-US" altLang="zh-CN" sz="1200" dirty="0">
                <a:solidFill>
                  <a:schemeClr val="bg1">
                    <a:lumMod val="10000"/>
                  </a:schemeClr>
                </a:solidFill>
                <a:ea typeface="Kaiti SC" panose="02010600040101010101" pitchFamily="2" charset="-122"/>
              </a:rPr>
              <a:t>-</a:t>
            </a:r>
            <a:r>
              <a:rPr lang="zh-CN" altLang="en-US" sz="1200" dirty="0">
                <a:solidFill>
                  <a:schemeClr val="bg1">
                    <a:lumMod val="10000"/>
                  </a:schemeClr>
                </a:solidFill>
                <a:ea typeface="Kaiti SC" panose="02010600040101010101" pitchFamily="2" charset="-122"/>
              </a:rPr>
              <a:t>消费空间小；</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在小程序、快应用等新渠道上不够敏感，错过了流量红利的时间窗口；</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产品水平一般，体验较差；</a:t>
            </a:r>
            <a:r>
              <a:rPr lang="zh-CN" altLang="en-US" sz="1200" b="1" u="sng" dirty="0">
                <a:solidFill>
                  <a:srgbClr val="FF0000"/>
                </a:solidFill>
                <a:ea typeface="Kaiti SC" panose="02010600040101010101" pitchFamily="2" charset="-122"/>
              </a:rPr>
              <a:t>核心团队的年龄较大，没有和产品匹配的核心能力</a:t>
            </a:r>
            <a:r>
              <a:rPr lang="zh-CN" altLang="en-US" sz="1200" dirty="0">
                <a:solidFill>
                  <a:schemeClr val="bg1">
                    <a:lumMod val="10000"/>
                  </a:schemeClr>
                </a:solidFill>
                <a:ea typeface="Kaiti SC" panose="02010600040101010101" pitchFamily="2" charset="-122"/>
              </a:rPr>
              <a:t>；</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在</a:t>
            </a:r>
            <a:r>
              <a:rPr lang="zh-CN" altLang="en-US" sz="1200" b="1" u="sng" dirty="0">
                <a:solidFill>
                  <a:srgbClr val="FF0000"/>
                </a:solidFill>
                <a:ea typeface="Kaiti SC" panose="02010600040101010101" pitchFamily="2" charset="-122"/>
              </a:rPr>
              <a:t>硬件、商城</a:t>
            </a:r>
            <a:r>
              <a:rPr lang="zh-CN" altLang="en-US" sz="1200" dirty="0">
                <a:solidFill>
                  <a:schemeClr val="bg1">
                    <a:lumMod val="10000"/>
                  </a:schemeClr>
                </a:solidFill>
                <a:ea typeface="Kaiti SC" panose="02010600040101010101" pitchFamily="2" charset="-122"/>
              </a:rPr>
              <a:t>变现方面的持续努力和改进值得肯定和重视。</a:t>
            </a:r>
          </a:p>
          <a:p>
            <a:endParaRPr lang="en-US" altLang="zh-CN" sz="1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82208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21425-0EDD-0C47-8B27-8CF1F115E33B}"/>
              </a:ext>
            </a:extLst>
          </p:cNvPr>
          <p:cNvSpPr>
            <a:spLocks noGrp="1"/>
          </p:cNvSpPr>
          <p:nvPr>
            <p:ph type="title"/>
          </p:nvPr>
        </p:nvSpPr>
        <p:spPr>
          <a:xfrm>
            <a:off x="642929" y="283685"/>
            <a:ext cx="8580000" cy="621671"/>
          </a:xfrm>
        </p:spPr>
        <p:txBody>
          <a:bodyPr/>
          <a:lstStyle/>
          <a:p>
            <a:r>
              <a:rPr kumimoji="1" lang="zh-CN" altLang="en-US" dirty="0"/>
              <a:t>竞品：潮汐</a:t>
            </a:r>
            <a:r>
              <a:rPr kumimoji="1" lang="en-US" altLang="zh-CN" dirty="0"/>
              <a:t>App</a:t>
            </a:r>
            <a:endParaRPr kumimoji="1" lang="zh-CN" altLang="en-US" dirty="0"/>
          </a:p>
        </p:txBody>
      </p:sp>
      <p:sp>
        <p:nvSpPr>
          <p:cNvPr id="15" name="文本框 14">
            <a:extLst>
              <a:ext uri="{FF2B5EF4-FFF2-40B4-BE49-F238E27FC236}">
                <a16:creationId xmlns:a16="http://schemas.microsoft.com/office/drawing/2014/main" id="{451A078E-8AD8-4731-A12C-819C48E36CF3}"/>
              </a:ext>
            </a:extLst>
          </p:cNvPr>
          <p:cNvSpPr txBox="1"/>
          <p:nvPr/>
        </p:nvSpPr>
        <p:spPr>
          <a:xfrm>
            <a:off x="668750" y="1412776"/>
            <a:ext cx="7164570" cy="3323987"/>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产品情况：</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ea typeface="Kaiti SC" panose="02010600040101010101" pitchFamily="2" charset="-122"/>
              </a:rPr>
              <a:t>2017</a:t>
            </a:r>
            <a:r>
              <a:rPr lang="zh-CN" altLang="en-US" sz="1200" dirty="0">
                <a:solidFill>
                  <a:schemeClr val="bg1">
                    <a:lumMod val="10000"/>
                  </a:schemeClr>
                </a:solidFill>
                <a:ea typeface="Kaiti SC" panose="02010600040101010101" pitchFamily="2" charset="-122"/>
              </a:rPr>
              <a:t>年成立，睡眠、专注等场景的氛围音频；特点：给定场景解决方案</a:t>
            </a:r>
            <a:r>
              <a:rPr lang="en-US" altLang="zh-CN" sz="1200" dirty="0">
                <a:solidFill>
                  <a:schemeClr val="bg1">
                    <a:lumMod val="10000"/>
                  </a:schemeClr>
                </a:solidFill>
                <a:ea typeface="Kaiti SC" panose="02010600040101010101" pitchFamily="2" charset="-122"/>
              </a:rPr>
              <a:t>+UI</a:t>
            </a:r>
            <a:r>
              <a:rPr lang="zh-CN" altLang="en-US" sz="1200" dirty="0">
                <a:solidFill>
                  <a:schemeClr val="bg1">
                    <a:lumMod val="10000"/>
                  </a:schemeClr>
                </a:solidFill>
                <a:ea typeface="Kaiti SC" panose="02010600040101010101" pitchFamily="2" charset="-122"/>
              </a:rPr>
              <a:t>漂亮有设计感；</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无推广</a:t>
            </a:r>
            <a:r>
              <a:rPr lang="en-US" altLang="zh-CN" sz="1200" dirty="0">
                <a:solidFill>
                  <a:schemeClr val="bg1">
                    <a:lumMod val="10000"/>
                  </a:schemeClr>
                </a:solidFill>
                <a:ea typeface="Kaiti SC" panose="02010600040101010101" pitchFamily="2" charset="-122"/>
              </a:rPr>
              <a:t>App500</a:t>
            </a:r>
            <a:r>
              <a:rPr lang="zh-CN" altLang="en-US" sz="1200" dirty="0">
                <a:solidFill>
                  <a:schemeClr val="bg1">
                    <a:lumMod val="10000"/>
                  </a:schemeClr>
                </a:solidFill>
                <a:ea typeface="Kaiti SC" panose="02010600040101010101" pitchFamily="2" charset="-122"/>
              </a:rPr>
              <a:t>万的激活用户，</a:t>
            </a:r>
            <a:r>
              <a:rPr lang="en-US" altLang="zh-CN" sz="1200" dirty="0">
                <a:solidFill>
                  <a:schemeClr val="bg1">
                    <a:lumMod val="10000"/>
                  </a:schemeClr>
                </a:solidFill>
                <a:ea typeface="Kaiti SC" panose="02010600040101010101" pitchFamily="2" charset="-122"/>
              </a:rPr>
              <a:t>38%</a:t>
            </a:r>
            <a:r>
              <a:rPr lang="zh-CN" altLang="en-US" sz="1200" dirty="0">
                <a:solidFill>
                  <a:schemeClr val="bg1">
                    <a:lumMod val="10000"/>
                  </a:schemeClr>
                </a:solidFill>
                <a:ea typeface="Kaiti SC" panose="02010600040101010101" pitchFamily="2" charset="-122"/>
              </a:rPr>
              <a:t>的用户来自于海外，北美、日本。日活</a:t>
            </a:r>
            <a:r>
              <a:rPr lang="en-US" altLang="zh-CN" sz="1200" dirty="0">
                <a:solidFill>
                  <a:schemeClr val="bg1">
                    <a:lumMod val="10000"/>
                  </a:schemeClr>
                </a:solidFill>
                <a:ea typeface="Kaiti SC" panose="02010600040101010101" pitchFamily="2" charset="-122"/>
              </a:rPr>
              <a:t>9</a:t>
            </a:r>
            <a:r>
              <a:rPr lang="zh-CN" altLang="en-US" sz="1200" dirty="0">
                <a:solidFill>
                  <a:schemeClr val="bg1">
                    <a:lumMod val="10000"/>
                  </a:schemeClr>
                </a:solidFill>
                <a:ea typeface="Kaiti SC" panose="02010600040101010101" pitchFamily="2" charset="-122"/>
              </a:rPr>
              <a:t>万，周活</a:t>
            </a:r>
            <a:r>
              <a:rPr lang="en-US" altLang="zh-CN" sz="1200" dirty="0">
                <a:solidFill>
                  <a:schemeClr val="bg1">
                    <a:lumMod val="10000"/>
                  </a:schemeClr>
                </a:solidFill>
                <a:ea typeface="Kaiti SC" panose="02010600040101010101" pitchFamily="2" charset="-122"/>
              </a:rPr>
              <a:t>35</a:t>
            </a:r>
            <a:r>
              <a:rPr lang="zh-CN" altLang="en-US" sz="1200" dirty="0">
                <a:solidFill>
                  <a:schemeClr val="bg1">
                    <a:lumMod val="10000"/>
                  </a:schemeClr>
                </a:solidFill>
                <a:ea typeface="Kaiti SC" panose="02010600040101010101" pitchFamily="2" charset="-122"/>
              </a:rPr>
              <a:t>万；</a:t>
            </a: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次日留存</a:t>
            </a:r>
            <a:r>
              <a:rPr lang="en-US" altLang="zh-CN" sz="1200" dirty="0">
                <a:solidFill>
                  <a:schemeClr val="bg1">
                    <a:lumMod val="10000"/>
                  </a:schemeClr>
                </a:solidFill>
                <a:ea typeface="Kaiti SC" panose="02010600040101010101" pitchFamily="2" charset="-122"/>
              </a:rPr>
              <a:t>35%</a:t>
            </a:r>
            <a:r>
              <a:rPr lang="zh-CN" altLang="en-US" sz="1200" dirty="0">
                <a:solidFill>
                  <a:schemeClr val="bg1">
                    <a:lumMod val="10000"/>
                  </a:schemeClr>
                </a:solidFill>
                <a:ea typeface="Kaiti SC" panose="02010600040101010101" pitchFamily="2" charset="-122"/>
              </a:rPr>
              <a:t>，次周</a:t>
            </a:r>
            <a:r>
              <a:rPr lang="en-US" altLang="zh-CN" sz="1200" dirty="0">
                <a:solidFill>
                  <a:schemeClr val="bg1">
                    <a:lumMod val="10000"/>
                  </a:schemeClr>
                </a:solidFill>
                <a:ea typeface="Kaiti SC" panose="02010600040101010101" pitchFamily="2" charset="-122"/>
              </a:rPr>
              <a:t>34%</a:t>
            </a:r>
            <a:r>
              <a:rPr lang="zh-CN" altLang="en-US" sz="1200" dirty="0">
                <a:solidFill>
                  <a:schemeClr val="bg1">
                    <a:lumMod val="10000"/>
                  </a:schemeClr>
                </a:solidFill>
                <a:ea typeface="Kaiti SC" panose="02010600040101010101" pitchFamily="2" charset="-122"/>
              </a:rPr>
              <a:t>，次月</a:t>
            </a:r>
            <a:r>
              <a:rPr lang="en-US" altLang="zh-CN" sz="1200" dirty="0">
                <a:solidFill>
                  <a:schemeClr val="bg1">
                    <a:lumMod val="10000"/>
                  </a:schemeClr>
                </a:solidFill>
                <a:ea typeface="Kaiti SC" panose="02010600040101010101" pitchFamily="2" charset="-122"/>
              </a:rPr>
              <a:t>33%</a:t>
            </a:r>
            <a:r>
              <a:rPr lang="zh-CN" altLang="en-US" sz="1200" dirty="0">
                <a:solidFill>
                  <a:schemeClr val="bg1">
                    <a:lumMod val="10000"/>
                  </a:schemeClr>
                </a:solidFill>
                <a:ea typeface="Kaiti SC" panose="02010600040101010101" pitchFamily="2" charset="-122"/>
              </a:rPr>
              <a:t>；次日留存不高原因是小众产品未精准定向；次日到次月留存曲线很平：频次低但产品漂亮，卸载率低；月活用户的月打开天数</a:t>
            </a:r>
            <a:r>
              <a:rPr lang="en-US" altLang="zh-CN" sz="1200" dirty="0">
                <a:solidFill>
                  <a:schemeClr val="bg1">
                    <a:lumMod val="10000"/>
                  </a:schemeClr>
                </a:solidFill>
                <a:ea typeface="Kaiti SC" panose="02010600040101010101" pitchFamily="2" charset="-122"/>
              </a:rPr>
              <a:t>3.6</a:t>
            </a:r>
            <a:r>
              <a:rPr lang="zh-CN" altLang="en-US" sz="1200" dirty="0">
                <a:solidFill>
                  <a:schemeClr val="bg1">
                    <a:lumMod val="10000"/>
                  </a:schemeClr>
                </a:solidFill>
                <a:ea typeface="Kaiti SC" panose="02010600040101010101" pitchFamily="2" charset="-122"/>
              </a:rPr>
              <a:t>天，粘度低于小睡眠。</a:t>
            </a:r>
            <a:endParaRPr lang="en-US" altLang="zh-CN" sz="1200" dirty="0">
              <a:solidFill>
                <a:schemeClr val="bg1">
                  <a:lumMod val="10000"/>
                </a:schemeClr>
              </a:solidFill>
              <a:ea typeface="Kaiti SC" panose="02010600040101010101" pitchFamily="2" charset="-122"/>
            </a:endParaRPr>
          </a:p>
          <a:p>
            <a:pPr>
              <a:lnSpc>
                <a:spcPct val="150000"/>
              </a:lnSpc>
            </a:pPr>
            <a:endParaRPr lang="en-US" altLang="zh-CN" sz="1200" dirty="0">
              <a:solidFill>
                <a:schemeClr val="bg1">
                  <a:lumMod val="10000"/>
                </a:schemeClr>
              </a:solidFill>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评价：</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产品定位小众，</a:t>
            </a:r>
            <a:r>
              <a:rPr lang="en-US" altLang="zh-CN" sz="1200" dirty="0">
                <a:solidFill>
                  <a:schemeClr val="bg1">
                    <a:lumMod val="10000"/>
                  </a:schemeClr>
                </a:solidFill>
                <a:ea typeface="Kaiti SC" panose="02010600040101010101" pitchFamily="2" charset="-122"/>
              </a:rPr>
              <a:t>CEO</a:t>
            </a:r>
            <a:r>
              <a:rPr lang="zh-CN" altLang="en-US" sz="1200" dirty="0">
                <a:solidFill>
                  <a:schemeClr val="bg1">
                    <a:lumMod val="10000"/>
                  </a:schemeClr>
                </a:solidFill>
                <a:ea typeface="Kaiti SC" panose="02010600040101010101" pitchFamily="2" charset="-122"/>
              </a:rPr>
              <a:t>没有做大用户量产品的方法和意愿；</a:t>
            </a:r>
            <a:r>
              <a:rPr lang="en-US" altLang="zh-CN" sz="1200" dirty="0">
                <a:solidFill>
                  <a:schemeClr val="bg1">
                    <a:lumMod val="10000"/>
                  </a:schemeClr>
                </a:solidFill>
                <a:ea typeface="Kaiti SC" panose="02010600040101010101" pitchFamily="2" charset="-122"/>
              </a:rPr>
              <a:t>CEO</a:t>
            </a:r>
            <a:r>
              <a:rPr lang="zh-CN" altLang="en-US" sz="1200" dirty="0">
                <a:solidFill>
                  <a:schemeClr val="bg1">
                    <a:lumMod val="10000"/>
                  </a:schemeClr>
                </a:solidFill>
                <a:ea typeface="Kaiti SC" panose="02010600040101010101" pitchFamily="2" charset="-122"/>
              </a:rPr>
              <a:t>未</a:t>
            </a:r>
            <a:r>
              <a:rPr lang="en-US" altLang="zh-CN" sz="1200" dirty="0">
                <a:solidFill>
                  <a:schemeClr val="bg1">
                    <a:lumMod val="10000"/>
                  </a:schemeClr>
                </a:solidFill>
                <a:ea typeface="Kaiti SC" panose="02010600040101010101" pitchFamily="2" charset="-122"/>
              </a:rPr>
              <a:t>lead</a:t>
            </a:r>
            <a:r>
              <a:rPr lang="zh-CN" altLang="en-US" sz="1200" dirty="0">
                <a:solidFill>
                  <a:schemeClr val="bg1">
                    <a:lumMod val="10000"/>
                  </a:schemeClr>
                </a:solidFill>
                <a:ea typeface="Kaiti SC" panose="02010600040101010101" pitchFamily="2" charset="-122"/>
              </a:rPr>
              <a:t>过大产品，整体团队运营、把握流量红利的能力不足；</a:t>
            </a:r>
            <a:endParaRPr lang="en-US" altLang="zh-CN" sz="1200" dirty="0">
              <a:solidFill>
                <a:schemeClr val="bg1">
                  <a:lumMod val="10000"/>
                </a:schemeClr>
              </a:solidFill>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ea typeface="Kaiti SC" panose="02010600040101010101" pitchFamily="2" charset="-122"/>
              </a:rPr>
              <a:t>CEO</a:t>
            </a:r>
            <a:r>
              <a:rPr lang="zh-CN" altLang="en-US" sz="1200" dirty="0">
                <a:solidFill>
                  <a:schemeClr val="bg1">
                    <a:lumMod val="10000"/>
                  </a:schemeClr>
                </a:solidFill>
                <a:ea typeface="Kaiti SC" panose="02010600040101010101" pitchFamily="2" charset="-122"/>
              </a:rPr>
              <a:t>从协作类产品起家，习惯于强方法论输出，产品思路为规训型，难做出大用户量产品；</a:t>
            </a:r>
          </a:p>
          <a:p>
            <a:pPr marL="171450" indent="-171450">
              <a:lnSpc>
                <a:spcPct val="150000"/>
              </a:lnSpc>
              <a:buFont typeface="Arial" panose="020B0604020202020204" pitchFamily="34" charset="0"/>
              <a:buChar char="•"/>
            </a:pPr>
            <a:r>
              <a:rPr lang="zh-CN" altLang="en-US" sz="1200" dirty="0">
                <a:solidFill>
                  <a:schemeClr val="bg1">
                    <a:lumMod val="10000"/>
                  </a:schemeClr>
                </a:solidFill>
                <a:ea typeface="Kaiti SC" panose="02010600040101010101" pitchFamily="2" charset="-122"/>
              </a:rPr>
              <a:t>对自然声音频内容理解不到位。</a:t>
            </a:r>
          </a:p>
          <a:p>
            <a:endParaRPr lang="en-US" altLang="zh-CN" sz="1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32539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竞品：</a:t>
            </a:r>
            <a:r>
              <a:rPr kumimoji="1" lang="en-US" altLang="zh-CN" dirty="0"/>
              <a:t>App</a:t>
            </a:r>
            <a:r>
              <a:rPr kumimoji="1" lang="zh-CN" altLang="en-US" dirty="0"/>
              <a:t>各应用市场渠道获客情况</a:t>
            </a:r>
          </a:p>
        </p:txBody>
      </p:sp>
      <p:sp>
        <p:nvSpPr>
          <p:cNvPr id="4" name="文本占位符 3">
            <a:extLst>
              <a:ext uri="{FF2B5EF4-FFF2-40B4-BE49-F238E27FC236}">
                <a16:creationId xmlns:a16="http://schemas.microsoft.com/office/drawing/2014/main" id="{6374A9B3-4C81-5947-A24F-125B067CDC20}"/>
              </a:ext>
            </a:extLst>
          </p:cNvPr>
          <p:cNvSpPr>
            <a:spLocks noGrp="1"/>
          </p:cNvSpPr>
          <p:nvPr>
            <p:ph type="body" sz="quarter" idx="22"/>
          </p:nvPr>
        </p:nvSpPr>
        <p:spPr>
          <a:xfrm>
            <a:off x="662117" y="2721045"/>
            <a:ext cx="8580000" cy="274637"/>
          </a:xfrm>
        </p:spPr>
        <p:txBody>
          <a:bodyPr/>
          <a:lstStyle/>
          <a:p>
            <a:r>
              <a:rPr kumimoji="1" lang="zh-CN" altLang="en-US" dirty="0"/>
              <a:t>近一年苹果商店排名（</a:t>
            </a:r>
            <a:r>
              <a:rPr kumimoji="1" lang="en-US" altLang="zh-CN" dirty="0"/>
              <a:t>ASO100</a:t>
            </a:r>
            <a:r>
              <a:rPr kumimoji="1" lang="zh-CN" altLang="en-US" dirty="0"/>
              <a:t>）</a:t>
            </a:r>
          </a:p>
        </p:txBody>
      </p:sp>
      <p:sp>
        <p:nvSpPr>
          <p:cNvPr id="28" name="联机映像占位符 11">
            <a:extLst>
              <a:ext uri="{FF2B5EF4-FFF2-40B4-BE49-F238E27FC236}">
                <a16:creationId xmlns:a16="http://schemas.microsoft.com/office/drawing/2014/main" id="{8168EA26-E68A-054F-A717-71EF126B2BFE}"/>
              </a:ext>
            </a:extLst>
          </p:cNvPr>
          <p:cNvSpPr>
            <a:spLocks noGrp="1"/>
          </p:cNvSpPr>
          <p:nvPr>
            <p:ph type="clipArt" sz="quarter" idx="36"/>
          </p:nvPr>
        </p:nvSpPr>
        <p:spPr>
          <a:xfrm>
            <a:off x="662117" y="2985071"/>
            <a:ext cx="8580000" cy="0"/>
          </a:xfrm>
        </p:spPr>
      </p:sp>
      <p:sp>
        <p:nvSpPr>
          <p:cNvPr id="19" name="联机映像占位符 18">
            <a:extLst>
              <a:ext uri="{FF2B5EF4-FFF2-40B4-BE49-F238E27FC236}">
                <a16:creationId xmlns:a16="http://schemas.microsoft.com/office/drawing/2014/main" id="{74FBEE70-1403-9B47-967C-250E50A5A654}"/>
              </a:ext>
            </a:extLst>
          </p:cNvPr>
          <p:cNvSpPr>
            <a:spLocks noGrp="1"/>
          </p:cNvSpPr>
          <p:nvPr>
            <p:ph type="clipArt" sz="quarter" idx="35"/>
          </p:nvPr>
        </p:nvSpPr>
        <p:spPr/>
      </p:sp>
      <p:sp>
        <p:nvSpPr>
          <p:cNvPr id="23" name="文本占位符 17">
            <a:extLst>
              <a:ext uri="{FF2B5EF4-FFF2-40B4-BE49-F238E27FC236}">
                <a16:creationId xmlns:a16="http://schemas.microsoft.com/office/drawing/2014/main" id="{96819DBA-418F-744D-A303-B021A5E3CAE5}"/>
              </a:ext>
            </a:extLst>
          </p:cNvPr>
          <p:cNvSpPr txBox="1">
            <a:spLocks/>
          </p:cNvSpPr>
          <p:nvPr/>
        </p:nvSpPr>
        <p:spPr>
          <a:xfrm>
            <a:off x="2269156" y="1181975"/>
            <a:ext cx="5365921" cy="322263"/>
          </a:xfrm>
          <a:prstGeom prst="rect">
            <a:avLst/>
          </a:prstGeom>
        </p:spPr>
        <p:txBody>
          <a:bodyPr/>
          <a:lstStyle>
            <a:lvl1pPr marL="230400" indent="-230400" algn="l" defTabSz="914400" rtl="0" eaLnBrk="1" latinLnBrk="0" hangingPunct="1">
              <a:spcBef>
                <a:spcPts val="600"/>
              </a:spcBef>
              <a:buSzPct val="90000"/>
              <a:buFont typeface="Wingdings" pitchFamily="2" charset="2"/>
              <a:buChar char="n"/>
              <a:defRPr sz="1100" kern="1200" baseline="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sz="1100" kern="1200" baseline="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sz="1100" kern="1200" baseline="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zh-CN" altLang="en-US" sz="1200" b="1" dirty="0"/>
              <a:t>小睡眠</a:t>
            </a:r>
            <a:r>
              <a:rPr kumimoji="1" lang="en-US" altLang="zh-CN" sz="1200" b="1" dirty="0"/>
              <a:t>App</a:t>
            </a:r>
            <a:r>
              <a:rPr kumimoji="1" lang="zh-CN" altLang="en-US" sz="1200" b="1" dirty="0"/>
              <a:t>各应用市场渠道新增用户数及占比（万）</a:t>
            </a:r>
            <a:r>
              <a:rPr kumimoji="1" lang="en-US" altLang="zh-CN" sz="1200" b="1" dirty="0"/>
              <a:t> </a:t>
            </a:r>
            <a:r>
              <a:rPr kumimoji="1" lang="zh-CN" altLang="en-US" sz="1200" b="1" dirty="0"/>
              <a:t>（</a:t>
            </a:r>
            <a:r>
              <a:rPr kumimoji="1" lang="en-US" altLang="zh-CN" sz="1200" b="1" dirty="0"/>
              <a:t>2018.1-2018.6</a:t>
            </a:r>
            <a:r>
              <a:rPr kumimoji="1" lang="zh-CN" altLang="en-US" sz="1200" b="1" dirty="0"/>
              <a:t> ）</a:t>
            </a:r>
          </a:p>
          <a:p>
            <a:endParaRPr lang="zh-CN" altLang="en-US" sz="1200" dirty="0"/>
          </a:p>
        </p:txBody>
      </p:sp>
      <p:pic>
        <p:nvPicPr>
          <p:cNvPr id="25" name="图片 24">
            <a:extLst>
              <a:ext uri="{FF2B5EF4-FFF2-40B4-BE49-F238E27FC236}">
                <a16:creationId xmlns:a16="http://schemas.microsoft.com/office/drawing/2014/main" id="{31C75029-359C-334A-94F5-D57DB045BBB1}"/>
              </a:ext>
            </a:extLst>
          </p:cNvPr>
          <p:cNvPicPr>
            <a:picLocks noChangeAspect="1"/>
          </p:cNvPicPr>
          <p:nvPr/>
        </p:nvPicPr>
        <p:blipFill>
          <a:blip r:embed="rId3"/>
          <a:stretch>
            <a:fillRect/>
          </a:stretch>
        </p:blipFill>
        <p:spPr>
          <a:xfrm>
            <a:off x="222049" y="1630235"/>
            <a:ext cx="9460137" cy="990816"/>
          </a:xfrm>
          <a:prstGeom prst="rect">
            <a:avLst/>
          </a:prstGeom>
        </p:spPr>
      </p:pic>
      <p:sp>
        <p:nvSpPr>
          <p:cNvPr id="26" name="文本占位符 6">
            <a:extLst>
              <a:ext uri="{FF2B5EF4-FFF2-40B4-BE49-F238E27FC236}">
                <a16:creationId xmlns:a16="http://schemas.microsoft.com/office/drawing/2014/main" id="{786B92B4-DD0B-AE42-9C13-12D84C74A6D5}"/>
              </a:ext>
            </a:extLst>
          </p:cNvPr>
          <p:cNvSpPr txBox="1">
            <a:spLocks/>
          </p:cNvSpPr>
          <p:nvPr/>
        </p:nvSpPr>
        <p:spPr>
          <a:xfrm>
            <a:off x="662117" y="5232476"/>
            <a:ext cx="8580000" cy="199603"/>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zh-CN" altLang="en-US"/>
          </a:p>
        </p:txBody>
      </p:sp>
      <p:pic>
        <p:nvPicPr>
          <p:cNvPr id="29" name="图片 28">
            <a:extLst>
              <a:ext uri="{FF2B5EF4-FFF2-40B4-BE49-F238E27FC236}">
                <a16:creationId xmlns:a16="http://schemas.microsoft.com/office/drawing/2014/main" id="{12E13EEF-E7C0-5A4F-B341-F3D6B291200B}"/>
              </a:ext>
            </a:extLst>
          </p:cNvPr>
          <p:cNvPicPr>
            <a:picLocks noChangeAspect="1"/>
          </p:cNvPicPr>
          <p:nvPr/>
        </p:nvPicPr>
        <p:blipFill>
          <a:blip r:embed="rId4"/>
          <a:stretch>
            <a:fillRect/>
          </a:stretch>
        </p:blipFill>
        <p:spPr>
          <a:xfrm>
            <a:off x="222049" y="3030837"/>
            <a:ext cx="7243208" cy="1907301"/>
          </a:xfrm>
          <a:prstGeom prst="rect">
            <a:avLst/>
          </a:prstGeom>
        </p:spPr>
      </p:pic>
      <p:sp>
        <p:nvSpPr>
          <p:cNvPr id="30" name="内容占位符 2">
            <a:extLst>
              <a:ext uri="{FF2B5EF4-FFF2-40B4-BE49-F238E27FC236}">
                <a16:creationId xmlns:a16="http://schemas.microsoft.com/office/drawing/2014/main" id="{A3929623-D23F-A040-A9A4-63A4F4F88E00}"/>
              </a:ext>
            </a:extLst>
          </p:cNvPr>
          <p:cNvSpPr txBox="1">
            <a:spLocks/>
          </p:cNvSpPr>
          <p:nvPr/>
        </p:nvSpPr>
        <p:spPr>
          <a:xfrm>
            <a:off x="416496" y="4869160"/>
            <a:ext cx="9265690" cy="1988840"/>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zh-CN" altLang="en-US" sz="1200" b="1" dirty="0"/>
              <a:t>小睡眠</a:t>
            </a:r>
          </a:p>
          <a:p>
            <a:pPr marL="0" indent="0">
              <a:buFont typeface="Wingdings" pitchFamily="2" charset="2"/>
              <a:buNone/>
            </a:pPr>
            <a:r>
              <a:rPr kumimoji="1" lang="zh-CN" altLang="en-US" dirty="0"/>
              <a:t>苹果商店近九十天最高排名：下载榜总榜</a:t>
            </a:r>
            <a:r>
              <a:rPr kumimoji="1" lang="en-US" altLang="zh-CN" dirty="0"/>
              <a:t>111</a:t>
            </a:r>
            <a:r>
              <a:rPr kumimoji="1" lang="zh-CN" altLang="en-US" dirty="0"/>
              <a:t>名，健康健美榜单第</a:t>
            </a:r>
            <a:r>
              <a:rPr kumimoji="1" lang="en-US" altLang="zh-CN" dirty="0"/>
              <a:t>2</a:t>
            </a:r>
            <a:r>
              <a:rPr kumimoji="1" lang="zh-CN" altLang="en-US" dirty="0"/>
              <a:t>名，健康健美榜最低到</a:t>
            </a:r>
            <a:r>
              <a:rPr kumimoji="1" lang="en-US" altLang="zh-CN" dirty="0"/>
              <a:t>70</a:t>
            </a:r>
            <a:r>
              <a:rPr kumimoji="1" lang="zh-CN" altLang="en-US" dirty="0"/>
              <a:t>名，版本更新</a:t>
            </a:r>
            <a:r>
              <a:rPr kumimoji="1" lang="en-US" altLang="zh-CN" dirty="0"/>
              <a:t>8</a:t>
            </a:r>
            <a:r>
              <a:rPr kumimoji="1" lang="zh-CN" altLang="en-US" dirty="0"/>
              <a:t>次。小睡眠的排名起伏较大，主要获客手段为苹果商店推荐。小睡眠</a:t>
            </a:r>
            <a:r>
              <a:rPr kumimoji="1" lang="en-US" altLang="zh-CN" dirty="0"/>
              <a:t>ASO</a:t>
            </a:r>
            <a:r>
              <a:rPr kumimoji="1" lang="zh-CN" altLang="en-US" dirty="0"/>
              <a:t>分词不利“小睡</a:t>
            </a:r>
            <a:r>
              <a:rPr kumimoji="1" lang="en-US" altLang="zh-CN" dirty="0"/>
              <a:t>-</a:t>
            </a:r>
            <a:r>
              <a:rPr kumimoji="1" lang="zh-CN" altLang="en-US" dirty="0"/>
              <a:t>眠”，影响</a:t>
            </a:r>
            <a:r>
              <a:rPr kumimoji="1" lang="en-US" altLang="zh-CN" dirty="0"/>
              <a:t>ASO</a:t>
            </a:r>
            <a:r>
              <a:rPr kumimoji="1" lang="zh-CN" altLang="en-US" dirty="0"/>
              <a:t>效果，许多搜索“睡眠关键词”的用户搜索不到小睡眠。</a:t>
            </a:r>
            <a:endParaRPr kumimoji="1" lang="en-US" altLang="zh-CN" dirty="0"/>
          </a:p>
          <a:p>
            <a:pPr marL="0" indent="0">
              <a:buNone/>
            </a:pPr>
            <a:r>
              <a:rPr kumimoji="1" lang="zh-CN" altLang="en-US" b="1" dirty="0"/>
              <a:t>蜗牛睡眠</a:t>
            </a:r>
            <a:endParaRPr kumimoji="1" lang="en-US" altLang="zh-CN" dirty="0"/>
          </a:p>
          <a:p>
            <a:pPr marL="0" indent="0">
              <a:buNone/>
            </a:pPr>
            <a:r>
              <a:rPr kumimoji="1" lang="zh-CN" altLang="en-US" dirty="0"/>
              <a:t>苹果商店近九十天最高排名：下载榜总榜</a:t>
            </a:r>
            <a:r>
              <a:rPr kumimoji="1" lang="en-US" altLang="zh-CN" dirty="0"/>
              <a:t>137</a:t>
            </a:r>
            <a:r>
              <a:rPr kumimoji="1" lang="zh-CN" altLang="en-US" dirty="0"/>
              <a:t>名，健康健美榜单第</a:t>
            </a:r>
            <a:r>
              <a:rPr kumimoji="1" lang="en-US" altLang="zh-CN" dirty="0"/>
              <a:t>2</a:t>
            </a:r>
            <a:r>
              <a:rPr kumimoji="1" lang="zh-CN" altLang="en-US" dirty="0"/>
              <a:t>名，健康健美榜没有下过</a:t>
            </a:r>
            <a:r>
              <a:rPr kumimoji="1" lang="en-US" altLang="zh-CN" dirty="0"/>
              <a:t>15</a:t>
            </a:r>
            <a:r>
              <a:rPr kumimoji="1" lang="zh-CN" altLang="en-US" dirty="0"/>
              <a:t>名，版本更新</a:t>
            </a:r>
            <a:r>
              <a:rPr kumimoji="1" lang="en-US" altLang="zh-CN" dirty="0"/>
              <a:t>4</a:t>
            </a:r>
            <a:r>
              <a:rPr kumimoji="1" lang="zh-CN" altLang="en-US" dirty="0"/>
              <a:t>次，排名起伏较平均，从今年</a:t>
            </a:r>
            <a:r>
              <a:rPr kumimoji="1" lang="en-US" altLang="zh-CN" dirty="0"/>
              <a:t>2</a:t>
            </a:r>
            <a:r>
              <a:rPr kumimoji="1" lang="zh-CN" altLang="en-US" dirty="0"/>
              <a:t>月开始起量，主要原因为抓住了抖音流量，通过抖音爆款视频引导下载。</a:t>
            </a:r>
            <a:endParaRPr kumimoji="1" lang="en-US" altLang="zh-CN" dirty="0"/>
          </a:p>
          <a:p>
            <a:pPr marL="0" indent="0">
              <a:buNone/>
            </a:pPr>
            <a:r>
              <a:rPr kumimoji="1" lang="zh-CN" altLang="en-US" b="1" dirty="0"/>
              <a:t>潮汐</a:t>
            </a:r>
            <a:endParaRPr kumimoji="1" lang="en-US" altLang="zh-CN" dirty="0"/>
          </a:p>
          <a:p>
            <a:pPr marL="0" indent="0">
              <a:buNone/>
            </a:pPr>
            <a:r>
              <a:rPr kumimoji="1" lang="zh-CN" altLang="en-US" dirty="0"/>
              <a:t>苹果商店近九十天最高排名：下载榜总榜</a:t>
            </a:r>
            <a:r>
              <a:rPr kumimoji="1" lang="en-US" altLang="zh-CN" dirty="0"/>
              <a:t>303</a:t>
            </a:r>
            <a:r>
              <a:rPr kumimoji="1" lang="zh-CN" altLang="en-US" dirty="0"/>
              <a:t>名，健康健美榜单第</a:t>
            </a:r>
            <a:r>
              <a:rPr kumimoji="1" lang="en-US" altLang="zh-CN" dirty="0"/>
              <a:t>8</a:t>
            </a:r>
            <a:r>
              <a:rPr kumimoji="1" lang="zh-CN" altLang="en-US" dirty="0"/>
              <a:t>名，健康健美榜最低到</a:t>
            </a:r>
            <a:r>
              <a:rPr kumimoji="1" lang="en-US" altLang="zh-CN" dirty="0"/>
              <a:t>50</a:t>
            </a:r>
            <a:r>
              <a:rPr kumimoji="1" lang="zh-CN" altLang="en-US" dirty="0"/>
              <a:t>名，版本更新</a:t>
            </a:r>
            <a:r>
              <a:rPr kumimoji="1" lang="en-US" altLang="zh-CN" dirty="0"/>
              <a:t>10</a:t>
            </a:r>
            <a:r>
              <a:rPr kumimoji="1" lang="zh-CN" altLang="en-US" dirty="0"/>
              <a:t>次，小睡眠的排名起伏较大，主要获客手段为苹果商店推荐。</a:t>
            </a: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977653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竞品：</a:t>
            </a:r>
            <a:r>
              <a:rPr kumimoji="1" lang="en-US" altLang="zh-CN" dirty="0"/>
              <a:t>App</a:t>
            </a:r>
            <a:r>
              <a:rPr kumimoji="1" lang="zh-CN" altLang="en-US" dirty="0"/>
              <a:t>各应用市场渠道获客情况</a:t>
            </a:r>
            <a:r>
              <a:rPr kumimoji="1" lang="en-US" altLang="zh-CN" dirty="0"/>
              <a:t>-</a:t>
            </a:r>
            <a:r>
              <a:rPr kumimoji="1" lang="zh-CN" altLang="en-US" dirty="0"/>
              <a:t>魅族应用商店</a:t>
            </a:r>
          </a:p>
        </p:txBody>
      </p:sp>
      <p:sp>
        <p:nvSpPr>
          <p:cNvPr id="19" name="联机映像占位符 18">
            <a:extLst>
              <a:ext uri="{FF2B5EF4-FFF2-40B4-BE49-F238E27FC236}">
                <a16:creationId xmlns:a16="http://schemas.microsoft.com/office/drawing/2014/main" id="{74FBEE70-1403-9B47-967C-250E50A5A654}"/>
              </a:ext>
            </a:extLst>
          </p:cNvPr>
          <p:cNvSpPr>
            <a:spLocks noGrp="1"/>
          </p:cNvSpPr>
          <p:nvPr>
            <p:ph type="clipArt" sz="quarter" idx="35"/>
          </p:nvPr>
        </p:nvSpPr>
        <p:spPr/>
      </p:sp>
      <p:sp>
        <p:nvSpPr>
          <p:cNvPr id="23" name="文本占位符 17">
            <a:extLst>
              <a:ext uri="{FF2B5EF4-FFF2-40B4-BE49-F238E27FC236}">
                <a16:creationId xmlns:a16="http://schemas.microsoft.com/office/drawing/2014/main" id="{96819DBA-418F-744D-A303-B021A5E3CAE5}"/>
              </a:ext>
            </a:extLst>
          </p:cNvPr>
          <p:cNvSpPr txBox="1">
            <a:spLocks/>
          </p:cNvSpPr>
          <p:nvPr/>
        </p:nvSpPr>
        <p:spPr>
          <a:xfrm>
            <a:off x="659122" y="1234528"/>
            <a:ext cx="4681404" cy="322263"/>
          </a:xfrm>
          <a:prstGeom prst="rect">
            <a:avLst/>
          </a:prstGeom>
        </p:spPr>
        <p:txBody>
          <a:bodyPr/>
          <a:lstStyle>
            <a:lvl1pPr marL="230400" indent="-230400" algn="l" defTabSz="914400" rtl="0" eaLnBrk="1" latinLnBrk="0" hangingPunct="1">
              <a:spcBef>
                <a:spcPts val="600"/>
              </a:spcBef>
              <a:buSzPct val="90000"/>
              <a:buFont typeface="Wingdings" pitchFamily="2" charset="2"/>
              <a:buChar char="n"/>
              <a:defRPr sz="1100" kern="1200" baseline="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sz="1100" kern="1200" baseline="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sz="1100" kern="1200" baseline="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zh-CN" altLang="en-US" sz="1200" b="1" dirty="0"/>
              <a:t>魅族应用商店排名情况</a:t>
            </a:r>
          </a:p>
          <a:p>
            <a:endParaRPr lang="zh-CN" altLang="en-US" sz="1200" dirty="0"/>
          </a:p>
        </p:txBody>
      </p:sp>
      <p:sp>
        <p:nvSpPr>
          <p:cNvPr id="26" name="文本占位符 6">
            <a:extLst>
              <a:ext uri="{FF2B5EF4-FFF2-40B4-BE49-F238E27FC236}">
                <a16:creationId xmlns:a16="http://schemas.microsoft.com/office/drawing/2014/main" id="{786B92B4-DD0B-AE42-9C13-12D84C74A6D5}"/>
              </a:ext>
            </a:extLst>
          </p:cNvPr>
          <p:cNvSpPr txBox="1">
            <a:spLocks/>
          </p:cNvSpPr>
          <p:nvPr/>
        </p:nvSpPr>
        <p:spPr>
          <a:xfrm>
            <a:off x="662117" y="5232476"/>
            <a:ext cx="8580000" cy="199603"/>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zh-CN" altLang="en-US"/>
          </a:p>
        </p:txBody>
      </p:sp>
      <p:pic>
        <p:nvPicPr>
          <p:cNvPr id="14" name="图片 13" descr="C:\Users\byj03\AppData\Local\Temp\WeChat Files\5b93672c6638b76a53557e020203bd5.png">
            <a:extLst>
              <a:ext uri="{FF2B5EF4-FFF2-40B4-BE49-F238E27FC236}">
                <a16:creationId xmlns:a16="http://schemas.microsoft.com/office/drawing/2014/main" id="{8543EC6D-D4F4-E64C-A277-B22926DA092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122" y="1631789"/>
            <a:ext cx="6212533" cy="4144454"/>
          </a:xfrm>
          <a:prstGeom prst="rect">
            <a:avLst/>
          </a:prstGeom>
          <a:noFill/>
          <a:ln>
            <a:noFill/>
          </a:ln>
        </p:spPr>
      </p:pic>
      <p:sp>
        <p:nvSpPr>
          <p:cNvPr id="15" name="内容占位符 2">
            <a:extLst>
              <a:ext uri="{FF2B5EF4-FFF2-40B4-BE49-F238E27FC236}">
                <a16:creationId xmlns:a16="http://schemas.microsoft.com/office/drawing/2014/main" id="{9796A6E4-1764-F846-BD2C-FAF3CD99C063}"/>
              </a:ext>
            </a:extLst>
          </p:cNvPr>
          <p:cNvSpPr txBox="1">
            <a:spLocks/>
          </p:cNvSpPr>
          <p:nvPr/>
        </p:nvSpPr>
        <p:spPr>
          <a:xfrm>
            <a:off x="7113240" y="1631789"/>
            <a:ext cx="2232248" cy="2529095"/>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zh-CN" altLang="en-US" sz="1200" dirty="0"/>
              <a:t>注：安卓各应用商店排行榜已商业化，可以支付费用对排名和下载量进行优化。目前仅魅族未商业化，从下载量上看，小睡眠</a:t>
            </a:r>
            <a:r>
              <a:rPr kumimoji="1" lang="en-US" altLang="zh-CN" sz="1200" dirty="0"/>
              <a:t>App</a:t>
            </a:r>
            <a:r>
              <a:rPr kumimoji="1" lang="zh-CN" altLang="en-US" sz="1200" dirty="0"/>
              <a:t>在运动健康榜上的排名在</a:t>
            </a:r>
            <a:r>
              <a:rPr kumimoji="1" lang="en-US" altLang="zh-CN" sz="1200" dirty="0"/>
              <a:t>5-20</a:t>
            </a:r>
            <a:r>
              <a:rPr kumimoji="1" lang="zh-CN" altLang="en-US" sz="1200" dirty="0"/>
              <a:t>位。</a:t>
            </a:r>
          </a:p>
        </p:txBody>
      </p:sp>
    </p:spTree>
    <p:extLst>
      <p:ext uri="{BB962C8B-B14F-4D97-AF65-F5344CB8AC3E}">
        <p14:creationId xmlns:p14="http://schemas.microsoft.com/office/powerpoint/2010/main" val="157862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56FF-5D9A-254B-AA57-280ED7F886D0}"/>
              </a:ext>
            </a:extLst>
          </p:cNvPr>
          <p:cNvSpPr>
            <a:spLocks noGrp="1"/>
          </p:cNvSpPr>
          <p:nvPr>
            <p:ph type="title"/>
          </p:nvPr>
        </p:nvSpPr>
        <p:spPr/>
        <p:txBody>
          <a:bodyPr/>
          <a:lstStyle/>
          <a:p>
            <a:r>
              <a:rPr kumimoji="1" lang="zh-CN" altLang="en-US" dirty="0"/>
              <a:t>竞品：关键词对比（</a:t>
            </a:r>
            <a:r>
              <a:rPr kumimoji="1" lang="en-US" altLang="zh-CN" dirty="0" err="1"/>
              <a:t>AppAnnie</a:t>
            </a:r>
            <a:r>
              <a:rPr kumimoji="1" lang="zh-CN" altLang="en-US" dirty="0"/>
              <a:t>）</a:t>
            </a:r>
          </a:p>
        </p:txBody>
      </p:sp>
      <p:pic>
        <p:nvPicPr>
          <p:cNvPr id="6" name="图片 5">
            <a:extLst>
              <a:ext uri="{FF2B5EF4-FFF2-40B4-BE49-F238E27FC236}">
                <a16:creationId xmlns:a16="http://schemas.microsoft.com/office/drawing/2014/main" id="{BD123651-2B20-9647-880C-FA50CD7210CF}"/>
              </a:ext>
            </a:extLst>
          </p:cNvPr>
          <p:cNvPicPr>
            <a:picLocks noChangeAspect="1"/>
          </p:cNvPicPr>
          <p:nvPr/>
        </p:nvPicPr>
        <p:blipFill>
          <a:blip r:embed="rId2"/>
          <a:stretch>
            <a:fillRect/>
          </a:stretch>
        </p:blipFill>
        <p:spPr>
          <a:xfrm>
            <a:off x="482980" y="1180322"/>
            <a:ext cx="8759140" cy="1521093"/>
          </a:xfrm>
          <a:prstGeom prst="rect">
            <a:avLst/>
          </a:prstGeom>
        </p:spPr>
      </p:pic>
      <p:sp>
        <p:nvSpPr>
          <p:cNvPr id="7" name="内容占位符 6">
            <a:extLst>
              <a:ext uri="{FF2B5EF4-FFF2-40B4-BE49-F238E27FC236}">
                <a16:creationId xmlns:a16="http://schemas.microsoft.com/office/drawing/2014/main" id="{FB6FECB4-42ED-A14A-B2CC-30EF5F13B528}"/>
              </a:ext>
            </a:extLst>
          </p:cNvPr>
          <p:cNvSpPr>
            <a:spLocks noGrp="1"/>
          </p:cNvSpPr>
          <p:nvPr>
            <p:ph sz="quarter" idx="23"/>
          </p:nvPr>
        </p:nvSpPr>
        <p:spPr>
          <a:xfrm>
            <a:off x="676183" y="980728"/>
            <a:ext cx="8652008" cy="216024"/>
          </a:xfrm>
        </p:spPr>
        <p:txBody>
          <a:bodyPr/>
          <a:lstStyle/>
          <a:p>
            <a:r>
              <a:rPr lang="zh-CN" altLang="en-US" dirty="0"/>
              <a:t>小睡眠</a:t>
            </a:r>
          </a:p>
        </p:txBody>
      </p:sp>
      <p:pic>
        <p:nvPicPr>
          <p:cNvPr id="10" name="图片 9">
            <a:extLst>
              <a:ext uri="{FF2B5EF4-FFF2-40B4-BE49-F238E27FC236}">
                <a16:creationId xmlns:a16="http://schemas.microsoft.com/office/drawing/2014/main" id="{12EE11AA-63C1-AD46-8D8C-80FD5D764AF6}"/>
              </a:ext>
            </a:extLst>
          </p:cNvPr>
          <p:cNvPicPr>
            <a:picLocks noChangeAspect="1"/>
          </p:cNvPicPr>
          <p:nvPr/>
        </p:nvPicPr>
        <p:blipFill>
          <a:blip r:embed="rId3"/>
          <a:stretch>
            <a:fillRect/>
          </a:stretch>
        </p:blipFill>
        <p:spPr>
          <a:xfrm>
            <a:off x="541848" y="5116228"/>
            <a:ext cx="8755376" cy="1741771"/>
          </a:xfrm>
          <a:prstGeom prst="rect">
            <a:avLst/>
          </a:prstGeom>
        </p:spPr>
      </p:pic>
      <p:sp>
        <p:nvSpPr>
          <p:cNvPr id="11" name="内容占位符 6">
            <a:extLst>
              <a:ext uri="{FF2B5EF4-FFF2-40B4-BE49-F238E27FC236}">
                <a16:creationId xmlns:a16="http://schemas.microsoft.com/office/drawing/2014/main" id="{E246E743-E09B-4544-ADB0-D89158F03DC4}"/>
              </a:ext>
            </a:extLst>
          </p:cNvPr>
          <p:cNvSpPr txBox="1">
            <a:spLocks/>
          </p:cNvSpPr>
          <p:nvPr/>
        </p:nvSpPr>
        <p:spPr>
          <a:xfrm>
            <a:off x="677061" y="2795115"/>
            <a:ext cx="8652008" cy="216024"/>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蜗牛睡眠</a:t>
            </a:r>
          </a:p>
        </p:txBody>
      </p:sp>
      <p:sp>
        <p:nvSpPr>
          <p:cNvPr id="12" name="内容占位符 6">
            <a:extLst>
              <a:ext uri="{FF2B5EF4-FFF2-40B4-BE49-F238E27FC236}">
                <a16:creationId xmlns:a16="http://schemas.microsoft.com/office/drawing/2014/main" id="{D2F53908-8747-664F-ACDA-E1C802D73FD6}"/>
              </a:ext>
            </a:extLst>
          </p:cNvPr>
          <p:cNvSpPr txBox="1">
            <a:spLocks/>
          </p:cNvSpPr>
          <p:nvPr/>
        </p:nvSpPr>
        <p:spPr>
          <a:xfrm>
            <a:off x="680104" y="4841776"/>
            <a:ext cx="8652008" cy="216024"/>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潮汐</a:t>
            </a:r>
          </a:p>
        </p:txBody>
      </p:sp>
      <p:pic>
        <p:nvPicPr>
          <p:cNvPr id="13" name="图片 12">
            <a:extLst>
              <a:ext uri="{FF2B5EF4-FFF2-40B4-BE49-F238E27FC236}">
                <a16:creationId xmlns:a16="http://schemas.microsoft.com/office/drawing/2014/main" id="{FEA37084-8613-E34D-A484-8A41B50C24DC}"/>
              </a:ext>
            </a:extLst>
          </p:cNvPr>
          <p:cNvPicPr>
            <a:picLocks noChangeAspect="1"/>
          </p:cNvPicPr>
          <p:nvPr/>
        </p:nvPicPr>
        <p:blipFill>
          <a:blip r:embed="rId4"/>
          <a:stretch>
            <a:fillRect/>
          </a:stretch>
        </p:blipFill>
        <p:spPr>
          <a:xfrm>
            <a:off x="541848" y="3046409"/>
            <a:ext cx="8755376" cy="1724826"/>
          </a:xfrm>
          <a:prstGeom prst="rect">
            <a:avLst/>
          </a:prstGeom>
        </p:spPr>
      </p:pic>
    </p:spTree>
    <p:extLst>
      <p:ext uri="{BB962C8B-B14F-4D97-AF65-F5344CB8AC3E}">
        <p14:creationId xmlns:p14="http://schemas.microsoft.com/office/powerpoint/2010/main" val="602723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产品本质</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53598" y="1124744"/>
            <a:ext cx="9094212" cy="5816977"/>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产品要素</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自然声音频的需求确定，有普适性，但用户价值可能较浅；</a:t>
            </a:r>
            <a:r>
              <a:rPr lang="zh-CN" altLang="en-US" sz="1200" b="1" u="sng" dirty="0">
                <a:solidFill>
                  <a:srgbClr val="FF0000"/>
                </a:solidFill>
                <a:latin typeface="Kaiti SC" panose="02010600040101010101" pitchFamily="2" charset="-122"/>
                <a:ea typeface="Kaiti SC" panose="02010600040101010101" pitchFamily="2" charset="-122"/>
              </a:rPr>
              <a:t>自然音频需求做基础需求不错</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所有音频内容，包括自然声音频、引导人声等在</a:t>
            </a:r>
            <a:r>
              <a:rPr lang="en-US" altLang="zh-CN" sz="1200" dirty="0">
                <a:solidFill>
                  <a:schemeClr val="bg1">
                    <a:lumMod val="10000"/>
                  </a:schemeClr>
                </a:solidFill>
                <a:latin typeface="Kaiti SC" panose="02010600040101010101" pitchFamily="2" charset="-122"/>
                <a:ea typeface="Kaiti SC" panose="02010600040101010101" pitchFamily="2" charset="-122"/>
              </a:rPr>
              <a:t>C</a:t>
            </a:r>
            <a:r>
              <a:rPr lang="zh-CN" altLang="en-US" sz="1200" dirty="0">
                <a:solidFill>
                  <a:schemeClr val="bg1">
                    <a:lumMod val="10000"/>
                  </a:schemeClr>
                </a:solidFill>
                <a:latin typeface="Kaiti SC" panose="02010600040101010101" pitchFamily="2" charset="-122"/>
                <a:ea typeface="Kaiti SC" panose="02010600040101010101" pitchFamily="2" charset="-122"/>
              </a:rPr>
              <a:t>端都门槛有限，相对同质化；但内容专业性在</a:t>
            </a:r>
            <a:r>
              <a:rPr lang="en-US" altLang="zh-CN" sz="1200" dirty="0">
                <a:solidFill>
                  <a:schemeClr val="bg1">
                    <a:lumMod val="10000"/>
                  </a:schemeClr>
                </a:solidFill>
                <a:latin typeface="Kaiti SC" panose="02010600040101010101" pitchFamily="2" charset="-122"/>
                <a:ea typeface="Kaiti SC" panose="02010600040101010101" pitchFamily="2" charset="-122"/>
              </a:rPr>
              <a:t>B</a:t>
            </a:r>
            <a:r>
              <a:rPr lang="zh-CN" altLang="en-US" sz="1200" dirty="0">
                <a:solidFill>
                  <a:schemeClr val="bg1">
                    <a:lumMod val="10000"/>
                  </a:schemeClr>
                </a:solidFill>
                <a:latin typeface="Kaiti SC" panose="02010600040101010101" pitchFamily="2" charset="-122"/>
                <a:ea typeface="Kaiti SC" panose="02010600040101010101" pitchFamily="2" charset="-122"/>
              </a:rPr>
              <a:t>端可能有壁垒；</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工具是提高黏性、频次的好手段；</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社区和场景（睡眠）可能有冲突，能否解决未知；</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能给大众用户创造很大价值的服务仍未探明，智能硬件是重要探索方向</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商业路径：</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如果找到给大众用户创造很大价值的服务，是巨大的新服务商业；如果没有，则是如下两种流量经济：</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高转化*低</a:t>
            </a:r>
            <a:r>
              <a:rPr lang="en-US" altLang="zh-CN" sz="1200" dirty="0">
                <a:solidFill>
                  <a:schemeClr val="bg1">
                    <a:lumMod val="10000"/>
                  </a:schemeClr>
                </a:solidFill>
                <a:latin typeface="Kaiti SC" panose="02010600040101010101" pitchFamily="2" charset="-122"/>
                <a:ea typeface="Kaiti SC" panose="02010600040101010101" pitchFamily="2" charset="-122"/>
              </a:rPr>
              <a:t>ARPU</a:t>
            </a:r>
            <a:r>
              <a:rPr lang="zh-CN" altLang="en-US" sz="1200" dirty="0">
                <a:solidFill>
                  <a:schemeClr val="bg1">
                    <a:lumMod val="10000"/>
                  </a:schemeClr>
                </a:solidFill>
                <a:latin typeface="Kaiti SC" panose="02010600040101010101" pitchFamily="2" charset="-122"/>
                <a:ea typeface="Kaiti SC" panose="02010600040101010101" pitchFamily="2" charset="-122"/>
              </a:rPr>
              <a:t>：</a:t>
            </a:r>
            <a:r>
              <a:rPr lang="zh-CN" altLang="en-US" sz="1200" b="1" u="sng" dirty="0">
                <a:solidFill>
                  <a:srgbClr val="FF0000"/>
                </a:solidFill>
                <a:latin typeface="Kaiti SC" panose="02010600040101010101" pitchFamily="2" charset="-122"/>
                <a:ea typeface="Kaiti SC" panose="02010600040101010101" pitchFamily="2" charset="-122"/>
              </a:rPr>
              <a:t>广告</a:t>
            </a:r>
            <a:r>
              <a:rPr lang="zh-CN" altLang="en-US" sz="1200" dirty="0">
                <a:solidFill>
                  <a:schemeClr val="bg1">
                    <a:lumMod val="10000"/>
                  </a:schemeClr>
                </a:solidFill>
                <a:latin typeface="Kaiti SC" panose="02010600040101010101" pitchFamily="2" charset="-122"/>
                <a:ea typeface="Kaiti SC" panose="02010600040101010101" pitchFamily="2" charset="-122"/>
              </a:rPr>
              <a:t>、电商导流；</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低转化*高</a:t>
            </a:r>
            <a:r>
              <a:rPr lang="en-US" altLang="zh-CN" sz="1200" dirty="0">
                <a:solidFill>
                  <a:schemeClr val="bg1">
                    <a:lumMod val="10000"/>
                  </a:schemeClr>
                </a:solidFill>
                <a:latin typeface="Kaiti SC" panose="02010600040101010101" pitchFamily="2" charset="-122"/>
                <a:ea typeface="Kaiti SC" panose="02010600040101010101" pitchFamily="2" charset="-122"/>
              </a:rPr>
              <a:t>ARPU</a:t>
            </a:r>
            <a:r>
              <a:rPr lang="zh-CN" altLang="en-US" sz="1200" dirty="0">
                <a:solidFill>
                  <a:schemeClr val="bg1">
                    <a:lumMod val="10000"/>
                  </a:schemeClr>
                </a:solidFill>
                <a:latin typeface="Kaiti SC" panose="02010600040101010101" pitchFamily="2" charset="-122"/>
                <a:ea typeface="Kaiti SC" panose="02010600040101010101" pitchFamily="2" charset="-122"/>
              </a:rPr>
              <a:t>：</a:t>
            </a:r>
            <a:r>
              <a:rPr lang="zh-CN" altLang="en-US" sz="1200" b="1" u="sng" dirty="0">
                <a:solidFill>
                  <a:srgbClr val="FF0000"/>
                </a:solidFill>
                <a:latin typeface="Kaiti SC" panose="02010600040101010101" pitchFamily="2" charset="-122"/>
                <a:ea typeface="Kaiti SC" panose="02010600040101010101" pitchFamily="2" charset="-122"/>
              </a:rPr>
              <a:t>知识付费</a:t>
            </a:r>
            <a:r>
              <a:rPr lang="zh-CN" altLang="en-US" sz="1200" dirty="0">
                <a:solidFill>
                  <a:schemeClr val="bg1">
                    <a:lumMod val="10000"/>
                  </a:schemeClr>
                </a:solidFill>
                <a:latin typeface="Kaiti SC" panose="02010600040101010101" pitchFamily="2" charset="-122"/>
                <a:ea typeface="Kaiti SC" panose="02010600040101010101" pitchFamily="2" charset="-122"/>
              </a:rPr>
              <a:t>、自营</a:t>
            </a:r>
            <a:r>
              <a:rPr lang="zh-CN" altLang="en-US" sz="1200" b="1" u="sng" dirty="0">
                <a:solidFill>
                  <a:srgbClr val="FF0000"/>
                </a:solidFill>
                <a:latin typeface="Kaiti SC" panose="02010600040101010101" pitchFamily="2" charset="-122"/>
                <a:ea typeface="Kaiti SC" panose="02010600040101010101" pitchFamily="2" charset="-122"/>
              </a:rPr>
              <a:t>电商</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对小睡眠的评价：</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产品</a:t>
            </a:r>
            <a:r>
              <a:rPr lang="zh-CN" altLang="en-US" sz="1200" b="1" u="sng" dirty="0">
                <a:solidFill>
                  <a:srgbClr val="FF0000"/>
                </a:solidFill>
                <a:latin typeface="Kaiti SC" panose="02010600040101010101" pitchFamily="2" charset="-122"/>
                <a:ea typeface="Kaiti SC" panose="02010600040101010101" pitchFamily="2" charset="-122"/>
              </a:rPr>
              <a:t>体现</a:t>
            </a:r>
            <a:r>
              <a:rPr lang="en-US" altLang="zh-CN" sz="1200" b="1" u="sng" dirty="0">
                <a:solidFill>
                  <a:srgbClr val="FF0000"/>
                </a:solidFill>
                <a:latin typeface="Kaiti SC" panose="02010600040101010101" pitchFamily="2" charset="-122"/>
                <a:ea typeface="Kaiti SC" panose="02010600040101010101" pitchFamily="2" charset="-122"/>
              </a:rPr>
              <a:t>PMF</a:t>
            </a:r>
            <a:r>
              <a:rPr lang="zh-CN" altLang="en-US" sz="1200" b="1" u="sng" dirty="0">
                <a:solidFill>
                  <a:srgbClr val="FF0000"/>
                </a:solidFill>
                <a:latin typeface="Kaiti SC" panose="02010600040101010101" pitchFamily="2" charset="-122"/>
                <a:ea typeface="Kaiti SC" panose="02010600040101010101" pitchFamily="2" charset="-122"/>
              </a:rPr>
              <a:t>特征，但无网络效应和深度用户价值</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cs typeface="KaiTi" charset="-122"/>
              </a:rPr>
              <a:t>没有明显的领导地位</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，和蜗牛差距主要是小程序（流量渠道）造成，竞争及高层战略思维能力未体现；</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商业变现产品经验不足动作慢，可能需要补人；</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竞争产品会趋同，未来可能都将包含上述元素；</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目前看，各竞品大方向认知没有决定性差别，但</a:t>
            </a:r>
            <a:r>
              <a:rPr lang="zh-CN" altLang="en-US" sz="1200" b="1" u="sng" dirty="0">
                <a:solidFill>
                  <a:srgbClr val="FF0000"/>
                </a:solidFill>
                <a:latin typeface="Kaiti SC" panose="02010600040101010101" pitchFamily="2" charset="-122"/>
                <a:ea typeface="Kaiti SC" panose="02010600040101010101" pitchFamily="2" charset="-122"/>
              </a:rPr>
              <a:t>实际执行中小睡眠在基础用户产品关键点把握和运营上比竞品有章法</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1025505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竞争要素</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35364" y="1196752"/>
            <a:ext cx="9094212" cy="5078313"/>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竞争壁垒：</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目前未发现确认的强竞争壁垒；</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音频内容的壁垒待进一步确认；</a:t>
            </a:r>
            <a:endParaRPr lang="en-US" altLang="zh-CN" sz="1200" b="1" u="sng" dirty="0">
              <a:solidFill>
                <a:srgbClr val="FF0000"/>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心理学专业知识、资源的优势待进一步确认；</a:t>
            </a:r>
            <a:endParaRPr lang="en-US" altLang="zh-CN" sz="1200" b="1" u="sng" dirty="0">
              <a:solidFill>
                <a:srgbClr val="FF0000"/>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竞争要素：</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latin typeface="Kaiti SC" panose="02010600040101010101" pitchFamily="2" charset="-122"/>
                <a:ea typeface="Kaiti SC" panose="02010600040101010101" pitchFamily="2" charset="-122"/>
              </a:rPr>
              <a:t>Baseline</a:t>
            </a:r>
            <a:r>
              <a:rPr lang="zh-CN" altLang="en-US" sz="1200" dirty="0">
                <a:solidFill>
                  <a:schemeClr val="bg1">
                    <a:lumMod val="10000"/>
                  </a:schemeClr>
                </a:solidFill>
                <a:latin typeface="Kaiti SC" panose="02010600040101010101" pitchFamily="2" charset="-122"/>
                <a:ea typeface="Kaiti SC" panose="02010600040101010101" pitchFamily="2" charset="-122"/>
              </a:rPr>
              <a:t>：基础用户产品关键点把握；获客的流量运营；</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latin typeface="Kaiti SC" panose="02010600040101010101" pitchFamily="2" charset="-122"/>
                <a:ea typeface="Kaiti SC" panose="02010600040101010101" pitchFamily="2" charset="-122"/>
              </a:rPr>
              <a:t>Upside</a:t>
            </a:r>
            <a:r>
              <a:rPr lang="zh-CN" altLang="en-US" sz="1200" dirty="0">
                <a:solidFill>
                  <a:schemeClr val="bg1">
                    <a:lumMod val="10000"/>
                  </a:schemeClr>
                </a:solidFill>
                <a:latin typeface="Kaiti SC" panose="02010600040101010101" pitchFamily="2" charset="-122"/>
                <a:ea typeface="Kaiti SC" panose="02010600040101010101" pitchFamily="2" charset="-122"/>
              </a:rPr>
              <a:t>：心理专业基础，找</a:t>
            </a:r>
            <a:r>
              <a:rPr lang="en-US" altLang="zh-CN" sz="1200" dirty="0">
                <a:solidFill>
                  <a:schemeClr val="bg1">
                    <a:lumMod val="10000"/>
                  </a:schemeClr>
                </a:solidFill>
                <a:latin typeface="Kaiti SC" panose="02010600040101010101" pitchFamily="2" charset="-122"/>
                <a:ea typeface="Kaiti SC" panose="02010600040101010101" pitchFamily="2" charset="-122"/>
              </a:rPr>
              <a:t>PMF</a:t>
            </a:r>
            <a:r>
              <a:rPr lang="zh-CN" altLang="en-US" sz="1200" dirty="0">
                <a:solidFill>
                  <a:schemeClr val="bg1">
                    <a:lumMod val="10000"/>
                  </a:schemeClr>
                </a:solidFill>
                <a:latin typeface="Kaiti SC" panose="02010600040101010101" pitchFamily="2" charset="-122"/>
                <a:ea typeface="Kaiti SC" panose="02010600040101010101" pitchFamily="2" charset="-122"/>
              </a:rPr>
              <a:t>的创新能力；</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342900" indent="-342900">
              <a:lnSpc>
                <a:spcPct val="150000"/>
              </a:lnSpc>
              <a:buFont typeface="+mj-lt"/>
              <a:buAutoNum type="arabicPeriod"/>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对竞争优势的评价：</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该赛道的竞品能力水平一般，还</a:t>
            </a:r>
            <a:r>
              <a:rPr lang="zh-CN" altLang="en-US" sz="1200" b="1" u="sng" dirty="0">
                <a:solidFill>
                  <a:srgbClr val="FF0000"/>
                </a:solidFill>
                <a:latin typeface="Kaiti SC" panose="02010600040101010101" pitchFamily="2" charset="-122"/>
                <a:ea typeface="Kaiti SC" panose="02010600040101010101" pitchFamily="2" charset="-122"/>
              </a:rPr>
              <a:t>未出现强手</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小睡眠目前还未表现出明显的竞争优势；当然，内容的壁垒待进一步确认；</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我们看小睡眠的优势主要是在未来的潜力：</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团队在心理领域的</a:t>
            </a:r>
            <a:r>
              <a:rPr lang="zh-CN" altLang="en-US" sz="1200" b="1" u="sng" dirty="0">
                <a:solidFill>
                  <a:srgbClr val="FF0000"/>
                </a:solidFill>
                <a:latin typeface="Kaiti SC" panose="02010600040101010101" pitchFamily="2" charset="-122"/>
                <a:ea typeface="Kaiti SC" panose="02010600040101010101" pitchFamily="2" charset="-122"/>
              </a:rPr>
              <a:t>初心和坚持</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核心团队的潜力；</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心理学的专业积累可能在未来高价值产品中可能是核心优势</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90922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824D4-A1EF-5846-8634-223265B169B1}"/>
              </a:ext>
            </a:extLst>
          </p:cNvPr>
          <p:cNvSpPr>
            <a:spLocks noGrp="1"/>
          </p:cNvSpPr>
          <p:nvPr>
            <p:ph type="title"/>
          </p:nvPr>
        </p:nvSpPr>
        <p:spPr/>
        <p:txBody>
          <a:bodyPr/>
          <a:lstStyle/>
          <a:p>
            <a:r>
              <a:rPr kumimoji="1" lang="zh-CN" altLang="en-US" dirty="0"/>
              <a:t>发展</a:t>
            </a:r>
          </a:p>
        </p:txBody>
      </p:sp>
      <p:sp>
        <p:nvSpPr>
          <p:cNvPr id="3" name="内容占位符 2">
            <a:extLst>
              <a:ext uri="{FF2B5EF4-FFF2-40B4-BE49-F238E27FC236}">
                <a16:creationId xmlns:a16="http://schemas.microsoft.com/office/drawing/2014/main" id="{5DCE585F-915E-1E46-8DDD-22D05A224CAE}"/>
              </a:ext>
            </a:extLst>
          </p:cNvPr>
          <p:cNvSpPr>
            <a:spLocks noGrp="1"/>
          </p:cNvSpPr>
          <p:nvPr>
            <p:ph idx="1"/>
          </p:nvPr>
        </p:nvSpPr>
        <p:spPr/>
        <p:txBody>
          <a:bodyPr/>
          <a:lstStyle/>
          <a:p>
            <a:pPr marL="0" indent="0">
              <a:buNone/>
            </a:pPr>
            <a:endParaRPr kumimoji="1" lang="en-US" altLang="zh-CN" dirty="0"/>
          </a:p>
          <a:p>
            <a:r>
              <a:rPr lang="zh-CN" altLang="en-US" sz="1400" dirty="0"/>
              <a:t>公司目前发展阶段：积累了一定量的种子用户，与渠道伙伴建立了初步的合作关系。</a:t>
            </a:r>
            <a:endParaRPr lang="en-US" altLang="zh-CN" sz="1400" dirty="0"/>
          </a:p>
          <a:p>
            <a:endParaRPr lang="zh-CN" altLang="en-US" sz="1400" dirty="0"/>
          </a:p>
          <a:p>
            <a:r>
              <a:rPr lang="zh-CN" altLang="en-US" sz="1400" dirty="0"/>
              <a:t>下一发展阶段：大规模扩用户量，准备做变现，建立品牌。</a:t>
            </a:r>
            <a:endParaRPr lang="en-US" altLang="zh-CN" sz="1400" dirty="0"/>
          </a:p>
          <a:p>
            <a:endParaRPr lang="zh-CN" altLang="en-US" sz="1400" dirty="0"/>
          </a:p>
          <a:p>
            <a:r>
              <a:rPr lang="zh-CN" altLang="en-US" sz="1400" dirty="0"/>
              <a:t>公司近一年规划：</a:t>
            </a:r>
            <a:endParaRPr lang="en-US" altLang="zh-CN" sz="1400" dirty="0"/>
          </a:p>
          <a:p>
            <a:pPr lvl="1"/>
            <a:r>
              <a:rPr lang="zh-CN" altLang="en-US" sz="1400" dirty="0"/>
              <a:t>加大投放和运营力度，本轮融资后的</a:t>
            </a:r>
            <a:r>
              <a:rPr lang="en-US" altLang="zh-CN" sz="1400" dirty="0"/>
              <a:t>50%</a:t>
            </a:r>
            <a:r>
              <a:rPr lang="zh-CN" altLang="en-US" sz="1400" dirty="0"/>
              <a:t>资金用于投放，</a:t>
            </a:r>
            <a:r>
              <a:rPr lang="en-US" altLang="zh-CN" sz="1400" dirty="0"/>
              <a:t>2018</a:t>
            </a:r>
            <a:r>
              <a:rPr lang="zh-CN" altLang="en-US" sz="1400" dirty="0"/>
              <a:t>年年底做到</a:t>
            </a:r>
            <a:r>
              <a:rPr lang="en-US" altLang="zh-CN" sz="1400" dirty="0"/>
              <a:t>7000</a:t>
            </a:r>
            <a:r>
              <a:rPr lang="zh-CN" altLang="en-US" sz="1400" dirty="0"/>
              <a:t>万</a:t>
            </a:r>
            <a:r>
              <a:rPr lang="en-US" altLang="zh-CN" sz="1400" dirty="0"/>
              <a:t>-8000</a:t>
            </a:r>
            <a:r>
              <a:rPr lang="zh-CN" altLang="en-US" sz="1400" dirty="0"/>
              <a:t>万用户。</a:t>
            </a:r>
            <a:endParaRPr lang="en-US" altLang="zh-CN" sz="1400" dirty="0"/>
          </a:p>
          <a:p>
            <a:pPr lvl="1"/>
            <a:r>
              <a:rPr lang="en-US" altLang="zh-CN" sz="1400" dirty="0"/>
              <a:t>10</a:t>
            </a:r>
            <a:r>
              <a:rPr lang="zh-CN" altLang="en-US" sz="1400" dirty="0"/>
              <a:t>月份开始做变现，主要以广告和音频会员订阅为主。</a:t>
            </a:r>
            <a:endParaRPr lang="en-US" altLang="zh-CN" sz="1400" dirty="0"/>
          </a:p>
          <a:p>
            <a:pPr lvl="1"/>
            <a:r>
              <a:rPr lang="en-US" altLang="zh-CN" sz="1400" dirty="0"/>
              <a:t>2018</a:t>
            </a:r>
            <a:r>
              <a:rPr lang="zh-CN" altLang="en-US" sz="1400" dirty="0"/>
              <a:t>年年底将团队扩张至</a:t>
            </a:r>
            <a:r>
              <a:rPr lang="en-US" altLang="zh-CN" sz="1400" dirty="0"/>
              <a:t>50-80</a:t>
            </a:r>
            <a:r>
              <a:rPr lang="zh-CN" altLang="en-US" sz="1400" dirty="0"/>
              <a:t>人。</a:t>
            </a:r>
          </a:p>
          <a:p>
            <a:endParaRPr kumimoji="1" lang="en-US" altLang="zh-CN" sz="1400" dirty="0"/>
          </a:p>
          <a:p>
            <a:r>
              <a:rPr kumimoji="1" lang="zh-CN" altLang="en-US" sz="1400" dirty="0"/>
              <a:t>实现下步发展需要哪些能力：</a:t>
            </a:r>
            <a:endParaRPr kumimoji="1" lang="en-US" altLang="zh-CN" sz="1400" dirty="0"/>
          </a:p>
          <a:p>
            <a:pPr lvl="1"/>
            <a:r>
              <a:rPr kumimoji="1" lang="zh-CN" altLang="en-US" sz="1400" dirty="0"/>
              <a:t>具备的能力：专业心理内容制作的能力，流量红利运营能力</a:t>
            </a:r>
            <a:endParaRPr kumimoji="1" lang="en-US" altLang="zh-CN" sz="1400" dirty="0"/>
          </a:p>
          <a:p>
            <a:pPr lvl="1"/>
            <a:r>
              <a:rPr kumimoji="1" lang="zh-CN" altLang="en-US" sz="1400" dirty="0"/>
              <a:t>不具备的能力：大型团队的管理能力，爆款类的付费产品的开发和运营能力</a:t>
            </a:r>
            <a:endParaRPr kumimoji="1" lang="en-US" altLang="zh-CN" sz="1400" dirty="0"/>
          </a:p>
          <a:p>
            <a:pPr lvl="1"/>
            <a:r>
              <a:rPr kumimoji="1" lang="zh-CN" altLang="en-US" sz="1400" dirty="0"/>
              <a:t>补齐短板：团队需补充有知识付费、电商、硬件产品经验的核心成员</a:t>
            </a:r>
          </a:p>
        </p:txBody>
      </p:sp>
    </p:spTree>
    <p:extLst>
      <p:ext uri="{BB962C8B-B14F-4D97-AF65-F5344CB8AC3E}">
        <p14:creationId xmlns:p14="http://schemas.microsoft.com/office/powerpoint/2010/main" val="329062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90F50-59F4-2E4B-A5B3-10A878F3C0B1}"/>
              </a:ext>
            </a:extLst>
          </p:cNvPr>
          <p:cNvSpPr>
            <a:spLocks noGrp="1"/>
          </p:cNvSpPr>
          <p:nvPr>
            <p:ph type="title"/>
          </p:nvPr>
        </p:nvSpPr>
        <p:spPr/>
        <p:txBody>
          <a:bodyPr/>
          <a:lstStyle/>
          <a:p>
            <a:r>
              <a:rPr kumimoji="1" lang="zh-CN" altLang="en-US" dirty="0"/>
              <a:t>增长：目标</a:t>
            </a:r>
            <a:r>
              <a:rPr kumimoji="1" lang="en-US" altLang="zh-CN" dirty="0"/>
              <a:t>2018</a:t>
            </a:r>
            <a:r>
              <a:rPr kumimoji="1" lang="zh-CN" altLang="en-US" dirty="0"/>
              <a:t>年年底达到</a:t>
            </a:r>
            <a:r>
              <a:rPr kumimoji="1" lang="en-US" altLang="zh-CN" dirty="0"/>
              <a:t>7000</a:t>
            </a:r>
            <a:r>
              <a:rPr kumimoji="1" lang="zh-CN" altLang="en-US" dirty="0"/>
              <a:t>万用户，</a:t>
            </a:r>
            <a:r>
              <a:rPr kumimoji="1" lang="en-US" altLang="zh-CN" dirty="0"/>
              <a:t>1000</a:t>
            </a:r>
            <a:r>
              <a:rPr kumimoji="1" lang="zh-CN" altLang="en-US" dirty="0"/>
              <a:t>万月活</a:t>
            </a:r>
          </a:p>
        </p:txBody>
      </p:sp>
      <p:pic>
        <p:nvPicPr>
          <p:cNvPr id="15" name="内容占位符 14">
            <a:extLst>
              <a:ext uri="{FF2B5EF4-FFF2-40B4-BE49-F238E27FC236}">
                <a16:creationId xmlns:a16="http://schemas.microsoft.com/office/drawing/2014/main" id="{A16D4480-0EB2-6243-81AC-650540D70C7D}"/>
              </a:ext>
            </a:extLst>
          </p:cNvPr>
          <p:cNvPicPr>
            <a:picLocks noGrp="1" noChangeAspect="1"/>
          </p:cNvPicPr>
          <p:nvPr>
            <p:ph sz="quarter" idx="23"/>
          </p:nvPr>
        </p:nvPicPr>
        <p:blipFill>
          <a:blip r:embed="rId2"/>
          <a:stretch>
            <a:fillRect/>
          </a:stretch>
        </p:blipFill>
        <p:spPr>
          <a:xfrm>
            <a:off x="662120" y="1412776"/>
            <a:ext cx="8481838" cy="4090988"/>
          </a:xfrm>
          <a:prstGeom prst="rect">
            <a:avLst/>
          </a:prstGeom>
        </p:spPr>
      </p:pic>
      <p:sp>
        <p:nvSpPr>
          <p:cNvPr id="8" name="内容占位符 5">
            <a:extLst>
              <a:ext uri="{FF2B5EF4-FFF2-40B4-BE49-F238E27FC236}">
                <a16:creationId xmlns:a16="http://schemas.microsoft.com/office/drawing/2014/main" id="{529307A7-32B5-7348-9033-65B449364701}"/>
              </a:ext>
            </a:extLst>
          </p:cNvPr>
          <p:cNvSpPr>
            <a:spLocks noGrp="1"/>
          </p:cNvSpPr>
          <p:nvPr>
            <p:ph sz="quarter" idx="24"/>
          </p:nvPr>
        </p:nvSpPr>
        <p:spPr>
          <a:xfrm>
            <a:off x="873973" y="5733256"/>
            <a:ext cx="8634334" cy="576064"/>
          </a:xfrm>
        </p:spPr>
        <p:txBody>
          <a:bodyPr/>
          <a:lstStyle/>
          <a:p>
            <a:r>
              <a:rPr kumimoji="1" lang="en-US" altLang="zh-CN" dirty="0"/>
              <a:t>2018</a:t>
            </a:r>
            <a:r>
              <a:rPr kumimoji="1" lang="zh-CN" altLang="en-US" dirty="0"/>
              <a:t>年</a:t>
            </a:r>
            <a:r>
              <a:rPr kumimoji="1" lang="en-US" altLang="zh-CN" dirty="0"/>
              <a:t>Q4</a:t>
            </a:r>
            <a:r>
              <a:rPr kumimoji="1" lang="zh-CN" altLang="en-US" dirty="0"/>
              <a:t>进行付费推广，推广费用在</a:t>
            </a:r>
            <a:r>
              <a:rPr kumimoji="1" lang="en-US" altLang="zh-CN" dirty="0"/>
              <a:t>1000-2000</a:t>
            </a:r>
            <a:r>
              <a:rPr kumimoji="1" lang="zh-CN" altLang="en-US" dirty="0"/>
              <a:t>万人民币，预计</a:t>
            </a:r>
            <a:r>
              <a:rPr kumimoji="1" lang="en-US" altLang="zh-CN" dirty="0"/>
              <a:t>2018</a:t>
            </a:r>
            <a:r>
              <a:rPr kumimoji="1" lang="zh-CN" altLang="en-US" dirty="0"/>
              <a:t>年年底达到</a:t>
            </a:r>
            <a:r>
              <a:rPr kumimoji="1" lang="en-US" altLang="zh-CN" dirty="0"/>
              <a:t>7000-8000</a:t>
            </a:r>
            <a:r>
              <a:rPr kumimoji="1" lang="zh-CN" altLang="en-US" dirty="0"/>
              <a:t>万用户，</a:t>
            </a:r>
            <a:r>
              <a:rPr kumimoji="1" lang="en-US" altLang="zh-CN" dirty="0"/>
              <a:t>1000</a:t>
            </a:r>
            <a:r>
              <a:rPr kumimoji="1" lang="zh-CN" altLang="en-US" dirty="0"/>
              <a:t>万月活。</a:t>
            </a:r>
            <a:endParaRPr kumimoji="1" lang="en-US" altLang="zh-CN" dirty="0"/>
          </a:p>
        </p:txBody>
      </p:sp>
    </p:spTree>
    <p:extLst>
      <p:ext uri="{BB962C8B-B14F-4D97-AF65-F5344CB8AC3E}">
        <p14:creationId xmlns:p14="http://schemas.microsoft.com/office/powerpoint/2010/main" val="3148653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9D01C-6968-FC48-8623-147A9699C0EA}"/>
              </a:ext>
            </a:extLst>
          </p:cNvPr>
          <p:cNvSpPr>
            <a:spLocks noGrp="1"/>
          </p:cNvSpPr>
          <p:nvPr>
            <p:ph type="title"/>
          </p:nvPr>
        </p:nvSpPr>
        <p:spPr/>
        <p:txBody>
          <a:bodyPr/>
          <a:lstStyle/>
          <a:p>
            <a:r>
              <a:rPr kumimoji="1" lang="zh-CN" altLang="en-US" dirty="0"/>
              <a:t>产品介绍</a:t>
            </a:r>
            <a:r>
              <a:rPr kumimoji="1" lang="en-US" altLang="zh-CN" dirty="0"/>
              <a:t>-</a:t>
            </a:r>
            <a:r>
              <a:rPr kumimoji="1" lang="zh-CN" altLang="en-US" dirty="0"/>
              <a:t>助眠减压音频内容</a:t>
            </a:r>
          </a:p>
        </p:txBody>
      </p:sp>
      <p:sp>
        <p:nvSpPr>
          <p:cNvPr id="3" name="内容占位符 2">
            <a:extLst>
              <a:ext uri="{FF2B5EF4-FFF2-40B4-BE49-F238E27FC236}">
                <a16:creationId xmlns:a16="http://schemas.microsoft.com/office/drawing/2014/main" id="{E109D8E3-2E53-AA47-8DB3-173FC713A65B}"/>
              </a:ext>
            </a:extLst>
          </p:cNvPr>
          <p:cNvSpPr>
            <a:spLocks noGrp="1"/>
          </p:cNvSpPr>
          <p:nvPr>
            <p:ph sz="quarter" idx="23"/>
          </p:nvPr>
        </p:nvSpPr>
        <p:spPr>
          <a:xfrm>
            <a:off x="488504" y="889699"/>
            <a:ext cx="8753616" cy="883118"/>
          </a:xfrm>
        </p:spPr>
        <p:txBody>
          <a:bodyPr/>
          <a:lstStyle/>
          <a:p>
            <a:pPr marL="0" indent="0">
              <a:buNone/>
            </a:pPr>
            <a:endParaRPr kumimoji="1" lang="en-US" altLang="zh-CN" sz="1400" dirty="0"/>
          </a:p>
          <a:p>
            <a:r>
              <a:rPr kumimoji="1" lang="zh-CN" altLang="en-US" sz="1400" b="1" dirty="0"/>
              <a:t>小睡眠</a:t>
            </a:r>
            <a:r>
              <a:rPr kumimoji="1" lang="en-US" altLang="zh-CN" sz="1400" b="1" dirty="0"/>
              <a:t>App</a:t>
            </a:r>
            <a:r>
              <a:rPr kumimoji="1" lang="zh-CN" altLang="en-US" sz="1400" b="1" dirty="0"/>
              <a:t>：</a:t>
            </a:r>
            <a:r>
              <a:rPr kumimoji="1" lang="zh-CN" altLang="en-US" sz="1400" dirty="0"/>
              <a:t>针对轻度失眠用户提供近</a:t>
            </a:r>
            <a:r>
              <a:rPr kumimoji="1" lang="en-US" altLang="zh-CN" sz="1400" dirty="0"/>
              <a:t>400</a:t>
            </a:r>
            <a:r>
              <a:rPr kumimoji="1" lang="zh-CN" altLang="en-US" sz="1400" dirty="0"/>
              <a:t>个音频内容，以自然音频、专业助眠人声等音频内容为主，自然音频累计播放量</a:t>
            </a:r>
            <a:r>
              <a:rPr kumimoji="1" lang="en-US" altLang="zh-CN" sz="1400" dirty="0"/>
              <a:t>14</a:t>
            </a:r>
            <a:r>
              <a:rPr kumimoji="1" lang="zh-CN" altLang="en-US" sz="1400" dirty="0"/>
              <a:t>亿次，专业人声助眠音频累计播放量</a:t>
            </a:r>
            <a:r>
              <a:rPr kumimoji="1" lang="en-US" altLang="zh-CN" sz="1400" dirty="0"/>
              <a:t>1.7</a:t>
            </a:r>
            <a:r>
              <a:rPr kumimoji="1" lang="zh-CN" altLang="en-US" sz="1400" dirty="0"/>
              <a:t>亿次。</a:t>
            </a:r>
            <a:endParaRPr kumimoji="1" lang="en-US" altLang="zh-CN" sz="1400" dirty="0"/>
          </a:p>
          <a:p>
            <a:pPr marL="0" indent="0">
              <a:buNone/>
            </a:pPr>
            <a:endParaRPr kumimoji="1" lang="en-US" altLang="zh-CN" sz="1400" dirty="0"/>
          </a:p>
        </p:txBody>
      </p:sp>
      <p:sp>
        <p:nvSpPr>
          <p:cNvPr id="5" name="文本占位符 4">
            <a:extLst>
              <a:ext uri="{FF2B5EF4-FFF2-40B4-BE49-F238E27FC236}">
                <a16:creationId xmlns:a16="http://schemas.microsoft.com/office/drawing/2014/main" id="{2C5CA237-9A19-A649-8A98-8A30BFE872A2}"/>
              </a:ext>
            </a:extLst>
          </p:cNvPr>
          <p:cNvSpPr>
            <a:spLocks noGrp="1"/>
          </p:cNvSpPr>
          <p:nvPr>
            <p:ph type="body" sz="quarter" idx="25"/>
          </p:nvPr>
        </p:nvSpPr>
        <p:spPr>
          <a:xfrm rot="10800000" flipV="1">
            <a:off x="630886" y="5697251"/>
            <a:ext cx="1461364" cy="283212"/>
          </a:xfrm>
        </p:spPr>
        <p:txBody>
          <a:bodyPr/>
          <a:lstStyle/>
          <a:p>
            <a:r>
              <a:rPr kumimoji="1" lang="zh-CN" altLang="en-US" sz="1100" i="0" dirty="0"/>
              <a:t>首屏：推荐音频、社区</a:t>
            </a:r>
          </a:p>
        </p:txBody>
      </p:sp>
      <p:pic>
        <p:nvPicPr>
          <p:cNvPr id="15" name="图片 14">
            <a:extLst>
              <a:ext uri="{FF2B5EF4-FFF2-40B4-BE49-F238E27FC236}">
                <a16:creationId xmlns:a16="http://schemas.microsoft.com/office/drawing/2014/main" id="{71B3F028-8355-734E-A639-23C5F46A3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185417" y="1990019"/>
            <a:ext cx="1702496" cy="3686473"/>
          </a:xfrm>
          <a:prstGeom prst="rect">
            <a:avLst/>
          </a:prstGeom>
        </p:spPr>
      </p:pic>
      <p:pic>
        <p:nvPicPr>
          <p:cNvPr id="17" name="图片 16">
            <a:extLst>
              <a:ext uri="{FF2B5EF4-FFF2-40B4-BE49-F238E27FC236}">
                <a16:creationId xmlns:a16="http://schemas.microsoft.com/office/drawing/2014/main" id="{99057DC8-6BE3-DB42-943D-3B15D58B29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3838" y="1990020"/>
            <a:ext cx="1701380" cy="3684057"/>
          </a:xfrm>
          <a:prstGeom prst="rect">
            <a:avLst/>
          </a:prstGeom>
        </p:spPr>
      </p:pic>
      <p:pic>
        <p:nvPicPr>
          <p:cNvPr id="6" name="图片 5">
            <a:extLst>
              <a:ext uri="{FF2B5EF4-FFF2-40B4-BE49-F238E27FC236}">
                <a16:creationId xmlns:a16="http://schemas.microsoft.com/office/drawing/2014/main" id="{211AC736-58F8-0A45-96AF-9C8F98115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666" y="1990021"/>
            <a:ext cx="1626584" cy="3607517"/>
          </a:xfrm>
          <a:prstGeom prst="rect">
            <a:avLst/>
          </a:prstGeom>
        </p:spPr>
      </p:pic>
      <p:pic>
        <p:nvPicPr>
          <p:cNvPr id="8" name="图片 7">
            <a:extLst>
              <a:ext uri="{FF2B5EF4-FFF2-40B4-BE49-F238E27FC236}">
                <a16:creationId xmlns:a16="http://schemas.microsoft.com/office/drawing/2014/main" id="{52FFDFE5-A492-DE40-8FDC-9818FE8DDE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8112" y="1990018"/>
            <a:ext cx="1692770" cy="3665411"/>
          </a:xfrm>
          <a:prstGeom prst="rect">
            <a:avLst/>
          </a:prstGeom>
        </p:spPr>
      </p:pic>
      <p:pic>
        <p:nvPicPr>
          <p:cNvPr id="10" name="图片 9">
            <a:extLst>
              <a:ext uri="{FF2B5EF4-FFF2-40B4-BE49-F238E27FC236}">
                <a16:creationId xmlns:a16="http://schemas.microsoft.com/office/drawing/2014/main" id="{9CE32381-D6AA-CE42-873A-903B2A50DF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88312" y="1988840"/>
            <a:ext cx="1692770" cy="3665412"/>
          </a:xfrm>
          <a:prstGeom prst="rect">
            <a:avLst/>
          </a:prstGeom>
        </p:spPr>
      </p:pic>
      <p:sp>
        <p:nvSpPr>
          <p:cNvPr id="20" name="文本占位符 4">
            <a:extLst>
              <a:ext uri="{FF2B5EF4-FFF2-40B4-BE49-F238E27FC236}">
                <a16:creationId xmlns:a16="http://schemas.microsoft.com/office/drawing/2014/main" id="{38A155B9-56C4-3146-A06A-69A460F2C465}"/>
              </a:ext>
            </a:extLst>
          </p:cNvPr>
          <p:cNvSpPr txBox="1">
            <a:spLocks/>
          </p:cNvSpPr>
          <p:nvPr/>
        </p:nvSpPr>
        <p:spPr>
          <a:xfrm rot="10800000" flipV="1">
            <a:off x="2513156" y="5710283"/>
            <a:ext cx="1461364"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第二屏：专业人声助眠</a:t>
            </a:r>
          </a:p>
        </p:txBody>
      </p:sp>
      <p:sp>
        <p:nvSpPr>
          <p:cNvPr id="22" name="文本占位符 4">
            <a:extLst>
              <a:ext uri="{FF2B5EF4-FFF2-40B4-BE49-F238E27FC236}">
                <a16:creationId xmlns:a16="http://schemas.microsoft.com/office/drawing/2014/main" id="{0750CCD7-DD8F-CB49-9563-6129E8299B8B}"/>
              </a:ext>
            </a:extLst>
          </p:cNvPr>
          <p:cNvSpPr txBox="1">
            <a:spLocks/>
          </p:cNvSpPr>
          <p:nvPr/>
        </p:nvSpPr>
        <p:spPr>
          <a:xfrm rot="10800000" flipV="1">
            <a:off x="4276430" y="5710284"/>
            <a:ext cx="1461364"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第三屏：三音频组合（核心玩法）</a:t>
            </a:r>
          </a:p>
        </p:txBody>
      </p:sp>
      <p:sp>
        <p:nvSpPr>
          <p:cNvPr id="24" name="文本占位符 4">
            <a:extLst>
              <a:ext uri="{FF2B5EF4-FFF2-40B4-BE49-F238E27FC236}">
                <a16:creationId xmlns:a16="http://schemas.microsoft.com/office/drawing/2014/main" id="{FDAA4D5C-CAC3-7B40-BB8A-C4518C25C0D7}"/>
              </a:ext>
            </a:extLst>
          </p:cNvPr>
          <p:cNvSpPr txBox="1">
            <a:spLocks/>
          </p:cNvSpPr>
          <p:nvPr/>
        </p:nvSpPr>
        <p:spPr>
          <a:xfrm rot="10800000" flipV="1">
            <a:off x="6203815" y="5723316"/>
            <a:ext cx="1461364"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第四屏：一键小睡眠、闹钟</a:t>
            </a:r>
          </a:p>
        </p:txBody>
      </p:sp>
      <p:sp>
        <p:nvSpPr>
          <p:cNvPr id="27" name="文本占位符 4">
            <a:extLst>
              <a:ext uri="{FF2B5EF4-FFF2-40B4-BE49-F238E27FC236}">
                <a16:creationId xmlns:a16="http://schemas.microsoft.com/office/drawing/2014/main" id="{52DDAF13-3A5C-0447-963F-45DEC346C1CB}"/>
              </a:ext>
            </a:extLst>
          </p:cNvPr>
          <p:cNvSpPr txBox="1">
            <a:spLocks/>
          </p:cNvSpPr>
          <p:nvPr/>
        </p:nvSpPr>
        <p:spPr>
          <a:xfrm rot="10800000" flipV="1">
            <a:off x="8004015" y="5723317"/>
            <a:ext cx="1461364"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第五屏：睡眠监测工具</a:t>
            </a:r>
          </a:p>
        </p:txBody>
      </p:sp>
    </p:spTree>
    <p:extLst>
      <p:ext uri="{BB962C8B-B14F-4D97-AF65-F5344CB8AC3E}">
        <p14:creationId xmlns:p14="http://schemas.microsoft.com/office/powerpoint/2010/main" val="1661933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5A455-3A69-C94A-A355-68269D10E7FF}"/>
              </a:ext>
            </a:extLst>
          </p:cNvPr>
          <p:cNvSpPr>
            <a:spLocks noGrp="1"/>
          </p:cNvSpPr>
          <p:nvPr>
            <p:ph type="title"/>
          </p:nvPr>
        </p:nvSpPr>
        <p:spPr/>
        <p:txBody>
          <a:bodyPr/>
          <a:lstStyle/>
          <a:p>
            <a:r>
              <a:rPr kumimoji="1" lang="zh-CN" altLang="en-US" dirty="0"/>
              <a:t>增长：更丰富的产品矩阵</a:t>
            </a:r>
          </a:p>
        </p:txBody>
      </p:sp>
      <p:graphicFrame>
        <p:nvGraphicFramePr>
          <p:cNvPr id="4" name="图表 1">
            <a:extLst>
              <a:ext uri="{FF2B5EF4-FFF2-40B4-BE49-F238E27FC236}">
                <a16:creationId xmlns:a16="http://schemas.microsoft.com/office/drawing/2014/main" id="{0FC9A49F-71F3-B04E-87DE-954173368A74}"/>
              </a:ext>
            </a:extLst>
          </p:cNvPr>
          <p:cNvGraphicFramePr>
            <a:graphicFrameLocks noGrp="1"/>
          </p:cNvGraphicFramePr>
          <p:nvPr>
            <p:ph idx="1"/>
            <p:extLst>
              <p:ext uri="{D42A27DB-BD31-4B8C-83A1-F6EECF244321}">
                <p14:modId xmlns:p14="http://schemas.microsoft.com/office/powerpoint/2010/main" val="3765187272"/>
              </p:ext>
            </p:extLst>
          </p:nvPr>
        </p:nvGraphicFramePr>
        <p:xfrm>
          <a:off x="661988" y="1260475"/>
          <a:ext cx="8580437" cy="4859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2604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9046-76B3-6E48-8C45-D0F6D6AAB4A1}"/>
              </a:ext>
            </a:extLst>
          </p:cNvPr>
          <p:cNvSpPr>
            <a:spLocks noGrp="1"/>
          </p:cNvSpPr>
          <p:nvPr>
            <p:ph type="title"/>
          </p:nvPr>
        </p:nvSpPr>
        <p:spPr/>
        <p:txBody>
          <a:bodyPr/>
          <a:lstStyle/>
          <a:p>
            <a:r>
              <a:rPr kumimoji="1" lang="zh-CN" altLang="en-US" dirty="0"/>
              <a:t>增长：预算</a:t>
            </a:r>
            <a:r>
              <a:rPr kumimoji="1" lang="en-US" altLang="zh-CN" dirty="0"/>
              <a:t>5000</a:t>
            </a:r>
            <a:r>
              <a:rPr kumimoji="1" lang="zh-CN" altLang="en-US" dirty="0"/>
              <a:t>万人民币，获得</a:t>
            </a:r>
            <a:r>
              <a:rPr kumimoji="1" lang="en-US" altLang="zh-CN" dirty="0"/>
              <a:t>5000</a:t>
            </a:r>
            <a:r>
              <a:rPr kumimoji="1" lang="zh-CN" altLang="en-US" dirty="0"/>
              <a:t>万用户</a:t>
            </a:r>
          </a:p>
        </p:txBody>
      </p:sp>
      <p:sp>
        <p:nvSpPr>
          <p:cNvPr id="5" name="内容占位符 4">
            <a:extLst>
              <a:ext uri="{FF2B5EF4-FFF2-40B4-BE49-F238E27FC236}">
                <a16:creationId xmlns:a16="http://schemas.microsoft.com/office/drawing/2014/main" id="{99C6C5CC-30CD-7B43-87CD-143C019A1A64}"/>
              </a:ext>
            </a:extLst>
          </p:cNvPr>
          <p:cNvSpPr>
            <a:spLocks noGrp="1"/>
          </p:cNvSpPr>
          <p:nvPr>
            <p:ph sz="quarter" idx="23"/>
          </p:nvPr>
        </p:nvSpPr>
        <p:spPr>
          <a:xfrm>
            <a:off x="662120" y="1052736"/>
            <a:ext cx="8539352" cy="5143326"/>
          </a:xfrm>
        </p:spPr>
        <p:txBody>
          <a:bodyPr/>
          <a:lstStyle/>
          <a:p>
            <a:r>
              <a:rPr lang="zh-CN" altLang="en-US" dirty="0"/>
              <a:t>付费推广类：预算</a:t>
            </a:r>
            <a:r>
              <a:rPr lang="en-US" altLang="zh-CN" dirty="0"/>
              <a:t>3200</a:t>
            </a:r>
            <a:r>
              <a:rPr lang="zh-CN" altLang="en-US" dirty="0"/>
              <a:t>万人民币，目标</a:t>
            </a:r>
            <a:r>
              <a:rPr lang="en-US" altLang="zh-CN" dirty="0"/>
              <a:t>3000</a:t>
            </a:r>
            <a:r>
              <a:rPr lang="zh-CN" altLang="en-US" dirty="0"/>
              <a:t>万用户</a:t>
            </a:r>
            <a:endParaRPr lang="en-US" altLang="zh-CN" dirty="0"/>
          </a:p>
          <a:p>
            <a:pPr lvl="1"/>
            <a:r>
              <a:rPr lang="zh-CN" altLang="en-US" dirty="0"/>
              <a:t>应用商店推广：</a:t>
            </a:r>
            <a:r>
              <a:rPr lang="en-US" altLang="zh-CN" dirty="0"/>
              <a:t>CPD</a:t>
            </a:r>
            <a:r>
              <a:rPr lang="zh-CN" altLang="en-US" dirty="0"/>
              <a:t>为主，整合活动、专题、激励、抽奖等各种形式，综合</a:t>
            </a:r>
            <a:r>
              <a:rPr lang="en-US" altLang="zh-CN" dirty="0"/>
              <a:t>CAC</a:t>
            </a:r>
            <a:r>
              <a:rPr lang="zh-CN" altLang="en-US" dirty="0"/>
              <a:t>控制在</a:t>
            </a:r>
            <a:r>
              <a:rPr lang="en-US" altLang="zh-CN" dirty="0"/>
              <a:t>1-2</a:t>
            </a:r>
            <a:r>
              <a:rPr lang="zh-CN" altLang="en-US" dirty="0"/>
              <a:t>元。</a:t>
            </a:r>
            <a:endParaRPr lang="en-US" altLang="zh-CN" dirty="0"/>
          </a:p>
          <a:p>
            <a:pPr lvl="1"/>
            <a:r>
              <a:rPr lang="zh-CN" altLang="zh-CN" dirty="0"/>
              <a:t>推荐类渠道：最美应用、少数派、</a:t>
            </a:r>
            <a:r>
              <a:rPr lang="en-US" altLang="zh-CN" dirty="0"/>
              <a:t>zealer</a:t>
            </a:r>
            <a:r>
              <a:rPr lang="zh-CN" altLang="zh-CN" dirty="0"/>
              <a:t>、科技美学、差评、</a:t>
            </a:r>
            <a:r>
              <a:rPr lang="en-US" altLang="zh-CN" dirty="0"/>
              <a:t>Appso</a:t>
            </a:r>
            <a:r>
              <a:rPr lang="zh-CN" altLang="zh-CN" dirty="0"/>
              <a:t>合作等活动、软文的推广；</a:t>
            </a:r>
            <a:endParaRPr lang="en-US" altLang="zh-CN" dirty="0"/>
          </a:p>
          <a:p>
            <a:pPr lvl="1"/>
            <a:r>
              <a:rPr lang="zh-CN" altLang="zh-CN" dirty="0"/>
              <a:t>个人推荐大</a:t>
            </a:r>
            <a:r>
              <a:rPr lang="en-US" altLang="zh-CN" dirty="0"/>
              <a:t>V</a:t>
            </a:r>
            <a:r>
              <a:rPr lang="zh-CN" altLang="zh-CN" dirty="0"/>
              <a:t>：如</a:t>
            </a:r>
            <a:r>
              <a:rPr lang="en-US" altLang="zh-CN" dirty="0"/>
              <a:t>APP</a:t>
            </a:r>
            <a:r>
              <a:rPr lang="zh-CN" altLang="zh-CN" dirty="0"/>
              <a:t>菌、</a:t>
            </a:r>
            <a:r>
              <a:rPr lang="en-US" altLang="zh-CN" dirty="0"/>
              <a:t>APP</a:t>
            </a:r>
            <a:r>
              <a:rPr lang="zh-CN" altLang="zh-CN" dirty="0"/>
              <a:t>帝、</a:t>
            </a:r>
            <a:r>
              <a:rPr lang="en-US" altLang="zh-CN" dirty="0"/>
              <a:t>APP</a:t>
            </a:r>
            <a:r>
              <a:rPr lang="zh-CN" altLang="zh-CN" dirty="0"/>
              <a:t>蘑菇仔 、白问等应用爱好者聚集地推广；</a:t>
            </a:r>
            <a:endParaRPr lang="en-US" altLang="zh-CN" dirty="0"/>
          </a:p>
          <a:p>
            <a:pPr lvl="1"/>
            <a:r>
              <a:rPr lang="zh-CN" altLang="zh-CN" dirty="0"/>
              <a:t>头部</a:t>
            </a:r>
            <a:r>
              <a:rPr lang="en-US" altLang="zh-CN" dirty="0"/>
              <a:t>App</a:t>
            </a:r>
            <a:r>
              <a:rPr lang="zh-CN" altLang="zh-CN" dirty="0"/>
              <a:t>转化下载：今天头条、腾讯、一点资讯等，主要</a:t>
            </a:r>
            <a:r>
              <a:rPr lang="zh-CN" altLang="en-US" dirty="0"/>
              <a:t>是</a:t>
            </a:r>
            <a:r>
              <a:rPr lang="zh-CN" altLang="zh-CN" dirty="0"/>
              <a:t>信息流；</a:t>
            </a:r>
            <a:endParaRPr lang="en-US" altLang="zh-CN" dirty="0"/>
          </a:p>
          <a:p>
            <a:pPr lvl="1"/>
            <a:r>
              <a:rPr lang="zh-CN" altLang="zh-CN" dirty="0"/>
              <a:t>精准特殊渠道：</a:t>
            </a:r>
            <a:r>
              <a:rPr lang="zh-CN" altLang="en-US" dirty="0"/>
              <a:t>如母婴类大号；老年人市场医疗、广场舞大号；学生教育类大号；白领市场；夜班族：曹操、滴滴等合作。</a:t>
            </a:r>
            <a:endParaRPr lang="en-US" altLang="zh-CN" dirty="0"/>
          </a:p>
          <a:p>
            <a:pPr lvl="1"/>
            <a:endParaRPr lang="zh-CN" altLang="zh-CN" dirty="0"/>
          </a:p>
          <a:p>
            <a:r>
              <a:rPr lang="zh-CN" altLang="en-US" dirty="0"/>
              <a:t>事件营销类：预算</a:t>
            </a:r>
            <a:r>
              <a:rPr lang="en-US" altLang="zh-CN" dirty="0"/>
              <a:t>1000</a:t>
            </a:r>
            <a:r>
              <a:rPr lang="zh-CN" altLang="en-US" dirty="0"/>
              <a:t>万人民币，目标</a:t>
            </a:r>
            <a:r>
              <a:rPr lang="en-US" altLang="zh-CN" dirty="0"/>
              <a:t>1000</a:t>
            </a:r>
            <a:r>
              <a:rPr lang="zh-CN" altLang="en-US" dirty="0"/>
              <a:t>万用户</a:t>
            </a:r>
            <a:endParaRPr lang="en-US" altLang="zh-CN" dirty="0"/>
          </a:p>
          <a:p>
            <a:pPr lvl="1"/>
            <a:r>
              <a:rPr lang="zh-CN" altLang="zh-CN" dirty="0"/>
              <a:t>明星代言、明星推荐、明星活动、明星公益、明星闹铃、明星助眠音频</a:t>
            </a:r>
            <a:r>
              <a:rPr lang="zh-CN" altLang="en-US" dirty="0"/>
              <a:t>；</a:t>
            </a:r>
            <a:endParaRPr lang="en-US" altLang="zh-CN" dirty="0"/>
          </a:p>
          <a:p>
            <a:pPr lvl="1"/>
            <a:r>
              <a:rPr lang="zh-CN" altLang="en-US" dirty="0"/>
              <a:t>线上活动：</a:t>
            </a:r>
            <a:r>
              <a:rPr lang="zh-CN" altLang="zh-CN" dirty="0"/>
              <a:t>活捉夜猫</a:t>
            </a:r>
            <a:r>
              <a:rPr lang="zh-CN" altLang="en-US" sz="1000" dirty="0"/>
              <a:t>、</a:t>
            </a:r>
            <a:r>
              <a:rPr lang="zh-CN" altLang="zh-CN" dirty="0"/>
              <a:t>睡姿大比拼</a:t>
            </a:r>
            <a:r>
              <a:rPr lang="zh-CN" altLang="en-US" sz="1000" dirty="0"/>
              <a:t>、</a:t>
            </a:r>
            <a:r>
              <a:rPr lang="zh-CN" altLang="zh-CN" dirty="0"/>
              <a:t>陌生人说晚安</a:t>
            </a:r>
            <a:r>
              <a:rPr lang="zh-CN" altLang="en-US" sz="1000" dirty="0"/>
              <a:t>、</a:t>
            </a:r>
            <a:r>
              <a:rPr lang="zh-CN" altLang="zh-CN" dirty="0"/>
              <a:t>失眠奇葩事</a:t>
            </a:r>
            <a:endParaRPr lang="en-US" altLang="zh-CN" dirty="0"/>
          </a:p>
          <a:p>
            <a:pPr lvl="1"/>
            <a:r>
              <a:rPr lang="zh-CN" altLang="en-US" sz="1000" dirty="0"/>
              <a:t>线下合作：</a:t>
            </a:r>
            <a:r>
              <a:rPr lang="zh-CN" altLang="zh-CN" dirty="0"/>
              <a:t>联合家居</a:t>
            </a:r>
            <a:r>
              <a:rPr lang="zh-CN" altLang="en-US" dirty="0"/>
              <a:t>类产品</a:t>
            </a:r>
            <a:r>
              <a:rPr lang="zh-CN" altLang="en-US" sz="1000" dirty="0"/>
              <a:t>、</a:t>
            </a:r>
            <a:r>
              <a:rPr lang="zh-CN" altLang="zh-CN" dirty="0"/>
              <a:t>酒店</a:t>
            </a:r>
            <a:r>
              <a:rPr lang="zh-CN" altLang="en-US" dirty="0"/>
              <a:t>、医院等做宣传；</a:t>
            </a:r>
            <a:endParaRPr lang="en-US" altLang="zh-CN" dirty="0"/>
          </a:p>
          <a:p>
            <a:pPr marL="0" indent="0">
              <a:buNone/>
            </a:pPr>
            <a:endParaRPr lang="en-US" altLang="zh-CN" dirty="0"/>
          </a:p>
          <a:p>
            <a:r>
              <a:rPr lang="zh-CN" altLang="en-US" dirty="0"/>
              <a:t>媒体传播与信息节点铺设：预算</a:t>
            </a:r>
            <a:r>
              <a:rPr lang="en-US" altLang="zh-CN" dirty="0"/>
              <a:t>800</a:t>
            </a:r>
            <a:r>
              <a:rPr lang="zh-CN" altLang="en-US" dirty="0"/>
              <a:t>万，间接发展</a:t>
            </a:r>
            <a:r>
              <a:rPr lang="en-US" altLang="zh-CN" dirty="0"/>
              <a:t>1000</a:t>
            </a:r>
            <a:r>
              <a:rPr lang="zh-CN" altLang="en-US" dirty="0"/>
              <a:t>万用户</a:t>
            </a:r>
            <a:endParaRPr lang="en-US" altLang="zh-CN" dirty="0"/>
          </a:p>
          <a:p>
            <a:pPr lvl="1"/>
            <a:r>
              <a:rPr lang="zh-CN" altLang="en-US" dirty="0"/>
              <a:t>各类科技健康类媒体</a:t>
            </a:r>
            <a:endParaRPr lang="en-US" altLang="zh-CN" dirty="0"/>
          </a:p>
          <a:p>
            <a:pPr lvl="1"/>
            <a:r>
              <a:rPr lang="zh-CN" altLang="zh-CN" dirty="0"/>
              <a:t>基础信息</a:t>
            </a:r>
            <a:r>
              <a:rPr lang="zh-CN" altLang="en-US" dirty="0"/>
              <a:t>类</a:t>
            </a:r>
            <a:r>
              <a:rPr lang="zh-CN" altLang="zh-CN" dirty="0"/>
              <a:t>：百科类推广、问答类推广、垂直社区、</a:t>
            </a:r>
            <a:r>
              <a:rPr lang="en-US" altLang="zh-CN" dirty="0"/>
              <a:t>SEO</a:t>
            </a:r>
            <a:endParaRPr lang="en-US" altLang="zh-CN" sz="1000" dirty="0"/>
          </a:p>
          <a:p>
            <a:pPr lvl="1"/>
            <a:r>
              <a:rPr lang="zh-CN" altLang="zh-CN" dirty="0"/>
              <a:t>新兴垂直渠道：</a:t>
            </a:r>
            <a:r>
              <a:rPr lang="en-US" altLang="zh-CN" dirty="0"/>
              <a:t>Same</a:t>
            </a:r>
            <a:r>
              <a:rPr lang="zh-CN" altLang="zh-CN" dirty="0"/>
              <a:t>、简书、知乎、豆瓣、百思不得姐、最右、微博等</a:t>
            </a:r>
            <a:endParaRPr lang="en-US" altLang="zh-CN" sz="1000" dirty="0"/>
          </a:p>
          <a:p>
            <a:pPr lvl="1"/>
            <a:r>
              <a:rPr lang="zh-CN" altLang="zh-CN" dirty="0"/>
              <a:t>自媒体运营：头条号、一点号等</a:t>
            </a:r>
            <a:r>
              <a:rPr lang="en-US" altLang="zh-CN" dirty="0"/>
              <a:t>10</a:t>
            </a:r>
            <a:r>
              <a:rPr lang="zh-CN" altLang="zh-CN" dirty="0"/>
              <a:t>多家自媒体</a:t>
            </a:r>
            <a:endParaRPr lang="en-US" altLang="zh-CN" sz="1000" dirty="0"/>
          </a:p>
          <a:p>
            <a:pPr lvl="1"/>
            <a:r>
              <a:rPr lang="zh-CN" altLang="zh-CN" dirty="0"/>
              <a:t>垂直生活渠道：小红书、</a:t>
            </a:r>
            <a:r>
              <a:rPr lang="zh-CN" altLang="en-US" dirty="0"/>
              <a:t>什么值得买</a:t>
            </a:r>
            <a:endParaRPr lang="en-US" altLang="zh-CN" sz="1000" dirty="0"/>
          </a:p>
          <a:p>
            <a:pPr lvl="1"/>
            <a:r>
              <a:rPr lang="zh-CN" altLang="zh-CN" dirty="0"/>
              <a:t>音频渠道：网易云音乐、虾米等音乐社区</a:t>
            </a:r>
            <a:endParaRPr lang="en-US" altLang="zh-CN" sz="1000" dirty="0"/>
          </a:p>
          <a:p>
            <a:pPr lvl="1"/>
            <a:r>
              <a:rPr lang="zh-CN" altLang="zh-CN" dirty="0"/>
              <a:t>短视频运营：抖音、微视、快手等合作和推广 </a:t>
            </a:r>
            <a:endParaRPr lang="en-US" altLang="zh-CN" dirty="0"/>
          </a:p>
          <a:p>
            <a:endParaRPr lang="en-US" altLang="zh-CN" dirty="0"/>
          </a:p>
          <a:p>
            <a:pPr lvl="1"/>
            <a:endParaRPr lang="en-US" altLang="zh-CN" dirty="0"/>
          </a:p>
          <a:p>
            <a:endParaRPr lang="zh-CN" altLang="zh-CN" dirty="0"/>
          </a:p>
          <a:p>
            <a:pPr marL="0" indent="0">
              <a:buNone/>
            </a:pPr>
            <a:endParaRPr lang="en-US" altLang="zh-CN" dirty="0"/>
          </a:p>
          <a:p>
            <a:pPr marL="0" indent="0">
              <a:buNone/>
            </a:pPr>
            <a:endParaRPr kumimoji="1" lang="zh-CN" altLang="en-US" dirty="0"/>
          </a:p>
        </p:txBody>
      </p:sp>
    </p:spTree>
    <p:extLst>
      <p:ext uri="{BB962C8B-B14F-4D97-AF65-F5344CB8AC3E}">
        <p14:creationId xmlns:p14="http://schemas.microsoft.com/office/powerpoint/2010/main" val="1606037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增长目标评价</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635364" y="1196752"/>
            <a:ext cx="7125948" cy="2677656"/>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通过买量拉开差距是深度产品未探明之前最重要的策略</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en-US" altLang="zh-CN" sz="1200" b="1" u="sng" dirty="0">
                <a:solidFill>
                  <a:schemeClr val="bg1">
                    <a:lumMod val="10000"/>
                  </a:schemeClr>
                </a:solidFill>
                <a:latin typeface="Kaiti SC" panose="02010600040101010101" pitchFamily="2" charset="-122"/>
                <a:ea typeface="Kaiti SC" panose="02010600040101010101" pitchFamily="2" charset="-122"/>
              </a:rPr>
              <a:t>Milestone1:</a:t>
            </a:r>
            <a:r>
              <a:rPr lang="zh-CN" altLang="en-US" sz="1200" b="1" u="sng" dirty="0">
                <a:solidFill>
                  <a:schemeClr val="bg1">
                    <a:lumMod val="10000"/>
                  </a:schemeClr>
                </a:solidFill>
                <a:latin typeface="Kaiti SC" panose="02010600040101010101" pitchFamily="2" charset="-122"/>
                <a:ea typeface="Kaiti SC" panose="02010600040101010101" pitchFamily="2" charset="-122"/>
              </a:rPr>
              <a:t>月活</a:t>
            </a:r>
            <a:r>
              <a:rPr lang="en-US" altLang="zh-CN" sz="1200" b="1" u="sng" dirty="0">
                <a:solidFill>
                  <a:schemeClr val="bg1">
                    <a:lumMod val="10000"/>
                  </a:schemeClr>
                </a:solidFill>
                <a:latin typeface="Kaiti SC" panose="02010600040101010101" pitchFamily="2" charset="-122"/>
                <a:ea typeface="Kaiti SC" panose="02010600040101010101" pitchFamily="2" charset="-122"/>
              </a:rPr>
              <a:t>1000</a:t>
            </a:r>
            <a:r>
              <a:rPr lang="zh-CN" altLang="en-US" sz="1200" b="1" u="sng" dirty="0">
                <a:solidFill>
                  <a:schemeClr val="bg1">
                    <a:lumMod val="10000"/>
                  </a:schemeClr>
                </a:solidFill>
                <a:latin typeface="Kaiti SC" panose="02010600040101010101" pitchFamily="2" charset="-122"/>
                <a:ea typeface="Kaiti SC" panose="02010600040101010101" pitchFamily="2" charset="-122"/>
              </a:rPr>
              <a:t>万：</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en-US" altLang="zh-CN" sz="1200" dirty="0">
                <a:solidFill>
                  <a:schemeClr val="bg1">
                    <a:lumMod val="10000"/>
                  </a:schemeClr>
                </a:solidFill>
                <a:latin typeface="Kaiti SC" panose="02010600040101010101" pitchFamily="2" charset="-122"/>
                <a:ea typeface="Kaiti SC" panose="02010600040101010101" pitchFamily="2" charset="-122"/>
              </a:rPr>
              <a:t>19</a:t>
            </a:r>
            <a:r>
              <a:rPr lang="zh-CN" altLang="en-US" sz="1200" dirty="0">
                <a:solidFill>
                  <a:schemeClr val="bg1">
                    <a:lumMod val="10000"/>
                  </a:schemeClr>
                </a:solidFill>
                <a:latin typeface="Kaiti SC" panose="02010600040101010101" pitchFamily="2" charset="-122"/>
                <a:ea typeface="Kaiti SC" panose="02010600040101010101" pitchFamily="2" charset="-122"/>
              </a:rPr>
              <a:t>年上半年完成可能性较大；</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en-US" altLang="zh-CN" sz="1200" b="1" u="sng" dirty="0">
                <a:solidFill>
                  <a:schemeClr val="bg1">
                    <a:lumMod val="10000"/>
                  </a:schemeClr>
                </a:solidFill>
                <a:latin typeface="Kaiti SC" panose="02010600040101010101" pitchFamily="2" charset="-122"/>
                <a:ea typeface="Kaiti SC" panose="02010600040101010101" pitchFamily="2" charset="-122"/>
              </a:rPr>
              <a:t>Milestone2:</a:t>
            </a:r>
            <a:r>
              <a:rPr lang="zh-CN" altLang="en-US" sz="1200" b="1" u="sng" dirty="0">
                <a:solidFill>
                  <a:schemeClr val="bg1">
                    <a:lumMod val="10000"/>
                  </a:schemeClr>
                </a:solidFill>
                <a:latin typeface="Kaiti SC" panose="02010600040101010101" pitchFamily="2" charset="-122"/>
                <a:ea typeface="Kaiti SC" panose="02010600040101010101" pitchFamily="2" charset="-122"/>
              </a:rPr>
              <a:t>再增</a:t>
            </a:r>
            <a:r>
              <a:rPr lang="en-US" altLang="zh-CN" sz="1200" b="1" u="sng" dirty="0">
                <a:solidFill>
                  <a:schemeClr val="bg1">
                    <a:lumMod val="10000"/>
                  </a:schemeClr>
                </a:solidFill>
                <a:latin typeface="Kaiti SC" panose="02010600040101010101" pitchFamily="2" charset="-122"/>
                <a:ea typeface="Kaiti SC" panose="02010600040101010101" pitchFamily="2" charset="-122"/>
              </a:rPr>
              <a:t>5000</a:t>
            </a:r>
            <a:r>
              <a:rPr lang="zh-CN" altLang="en-US" sz="1200" b="1" u="sng" dirty="0">
                <a:solidFill>
                  <a:schemeClr val="bg1">
                    <a:lumMod val="10000"/>
                  </a:schemeClr>
                </a:solidFill>
                <a:latin typeface="Kaiti SC" panose="02010600040101010101" pitchFamily="2" charset="-122"/>
                <a:ea typeface="Kaiti SC" panose="02010600040101010101" pitchFamily="2" charset="-122"/>
              </a:rPr>
              <a:t>万用户：</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当用户池深挖时</a:t>
            </a:r>
            <a:r>
              <a:rPr lang="en-US" altLang="zh-CN" sz="1200" dirty="0">
                <a:solidFill>
                  <a:schemeClr val="bg1">
                    <a:lumMod val="10000"/>
                  </a:schemeClr>
                </a:solidFill>
                <a:latin typeface="Kaiti SC" panose="02010600040101010101" pitchFamily="2" charset="-122"/>
                <a:ea typeface="Kaiti SC" panose="02010600040101010101" pitchFamily="2" charset="-122"/>
              </a:rPr>
              <a:t>CAC</a:t>
            </a:r>
            <a:r>
              <a:rPr lang="zh-CN" altLang="en-US" sz="1200" dirty="0">
                <a:solidFill>
                  <a:schemeClr val="bg1">
                    <a:lumMod val="10000"/>
                  </a:schemeClr>
                </a:solidFill>
                <a:latin typeface="Kaiti SC" panose="02010600040101010101" pitchFamily="2" charset="-122"/>
                <a:ea typeface="Kaiti SC" panose="02010600040101010101" pitchFamily="2" charset="-122"/>
              </a:rPr>
              <a:t>甚至渠道变化难以预知；竞争态势变化难以预知；</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难以估计完成时间表。</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497054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A425D-21FD-9D48-A0FA-0A3F95C7C947}"/>
              </a:ext>
            </a:extLst>
          </p:cNvPr>
          <p:cNvSpPr>
            <a:spLocks noGrp="1"/>
          </p:cNvSpPr>
          <p:nvPr>
            <p:ph type="title"/>
          </p:nvPr>
        </p:nvSpPr>
        <p:spPr/>
        <p:txBody>
          <a:bodyPr/>
          <a:lstStyle/>
          <a:p>
            <a:r>
              <a:rPr kumimoji="1" lang="zh-CN" altLang="en-US" dirty="0"/>
              <a:t>变现：小睡眠</a:t>
            </a:r>
            <a:r>
              <a:rPr kumimoji="1" lang="en-US" altLang="zh-CN" dirty="0"/>
              <a:t>App</a:t>
            </a:r>
            <a:r>
              <a:rPr kumimoji="1" lang="zh-CN" altLang="en-US" dirty="0"/>
              <a:t>广告位库存估计（收入</a:t>
            </a:r>
            <a:r>
              <a:rPr kumimoji="1" lang="en-US" altLang="zh-CN" dirty="0"/>
              <a:t>=</a:t>
            </a:r>
            <a:r>
              <a:rPr kumimoji="1" lang="zh-CN" altLang="en-US" dirty="0"/>
              <a:t>库存*填充率）</a:t>
            </a:r>
          </a:p>
        </p:txBody>
      </p:sp>
      <p:sp>
        <p:nvSpPr>
          <p:cNvPr id="3" name="文本占位符 2">
            <a:extLst>
              <a:ext uri="{FF2B5EF4-FFF2-40B4-BE49-F238E27FC236}">
                <a16:creationId xmlns:a16="http://schemas.microsoft.com/office/drawing/2014/main" id="{41DF3DF0-7607-0241-8FC2-154A39C99265}"/>
              </a:ext>
            </a:extLst>
          </p:cNvPr>
          <p:cNvSpPr>
            <a:spLocks noGrp="1"/>
          </p:cNvSpPr>
          <p:nvPr>
            <p:ph type="body" sz="quarter" idx="21"/>
          </p:nvPr>
        </p:nvSpPr>
        <p:spPr>
          <a:xfrm>
            <a:off x="662118" y="985027"/>
            <a:ext cx="8580000" cy="322263"/>
          </a:xfrm>
        </p:spPr>
        <p:txBody>
          <a:bodyPr/>
          <a:lstStyle/>
          <a:p>
            <a:r>
              <a:rPr kumimoji="1" lang="zh-CN" altLang="en-US" dirty="0"/>
              <a:t>小睡眠</a:t>
            </a:r>
            <a:r>
              <a:rPr kumimoji="1" lang="en-US" altLang="zh-CN" dirty="0"/>
              <a:t>App</a:t>
            </a:r>
            <a:r>
              <a:rPr kumimoji="1" lang="zh-CN" altLang="en-US" dirty="0"/>
              <a:t>广告最大库存量（计划中的广告位）</a:t>
            </a:r>
          </a:p>
        </p:txBody>
      </p:sp>
      <p:pic>
        <p:nvPicPr>
          <p:cNvPr id="13" name="内容占位符 12">
            <a:extLst>
              <a:ext uri="{FF2B5EF4-FFF2-40B4-BE49-F238E27FC236}">
                <a16:creationId xmlns:a16="http://schemas.microsoft.com/office/drawing/2014/main" id="{561EF7AB-0755-B243-AF43-73683BEA9C2F}"/>
              </a:ext>
            </a:extLst>
          </p:cNvPr>
          <p:cNvPicPr>
            <a:picLocks noGrp="1" noChangeAspect="1"/>
          </p:cNvPicPr>
          <p:nvPr>
            <p:ph sz="quarter" idx="23"/>
          </p:nvPr>
        </p:nvPicPr>
        <p:blipFill>
          <a:blip r:embed="rId2"/>
          <a:stretch>
            <a:fillRect/>
          </a:stretch>
        </p:blipFill>
        <p:spPr>
          <a:xfrm>
            <a:off x="1064568" y="1408379"/>
            <a:ext cx="7531242" cy="2559673"/>
          </a:xfrm>
          <a:prstGeom prst="rect">
            <a:avLst/>
          </a:prstGeom>
        </p:spPr>
      </p:pic>
      <p:sp>
        <p:nvSpPr>
          <p:cNvPr id="11" name="联机映像占位符 10">
            <a:extLst>
              <a:ext uri="{FF2B5EF4-FFF2-40B4-BE49-F238E27FC236}">
                <a16:creationId xmlns:a16="http://schemas.microsoft.com/office/drawing/2014/main" id="{3F50BA92-B2C4-7848-9DD6-E6621F0D08E2}"/>
              </a:ext>
            </a:extLst>
          </p:cNvPr>
          <p:cNvSpPr>
            <a:spLocks noGrp="1"/>
          </p:cNvSpPr>
          <p:nvPr>
            <p:ph type="clipArt" sz="quarter" idx="35"/>
          </p:nvPr>
        </p:nvSpPr>
        <p:spPr>
          <a:xfrm>
            <a:off x="662118" y="1307290"/>
            <a:ext cx="8580000" cy="0"/>
          </a:xfrm>
        </p:spPr>
      </p:sp>
      <p:pic>
        <p:nvPicPr>
          <p:cNvPr id="14" name="图片 13">
            <a:extLst>
              <a:ext uri="{FF2B5EF4-FFF2-40B4-BE49-F238E27FC236}">
                <a16:creationId xmlns:a16="http://schemas.microsoft.com/office/drawing/2014/main" id="{EADDB5B3-4D72-394D-B357-07A591CB13E1}"/>
              </a:ext>
            </a:extLst>
          </p:cNvPr>
          <p:cNvPicPr>
            <a:picLocks noChangeAspect="1"/>
          </p:cNvPicPr>
          <p:nvPr/>
        </p:nvPicPr>
        <p:blipFill>
          <a:blip r:embed="rId3"/>
          <a:stretch>
            <a:fillRect/>
          </a:stretch>
        </p:blipFill>
        <p:spPr>
          <a:xfrm>
            <a:off x="1856656" y="4783159"/>
            <a:ext cx="6371695" cy="1800200"/>
          </a:xfrm>
          <a:prstGeom prst="rect">
            <a:avLst/>
          </a:prstGeom>
        </p:spPr>
      </p:pic>
      <p:graphicFrame>
        <p:nvGraphicFramePr>
          <p:cNvPr id="4" name="表格 3">
            <a:extLst>
              <a:ext uri="{FF2B5EF4-FFF2-40B4-BE49-F238E27FC236}">
                <a16:creationId xmlns:a16="http://schemas.microsoft.com/office/drawing/2014/main" id="{EB33F273-C198-4809-ACDF-AA27FB9D0558}"/>
              </a:ext>
            </a:extLst>
          </p:cNvPr>
          <p:cNvGraphicFramePr>
            <a:graphicFrameLocks noGrp="1"/>
          </p:cNvGraphicFramePr>
          <p:nvPr>
            <p:extLst>
              <p:ext uri="{D42A27DB-BD31-4B8C-83A1-F6EECF244321}">
                <p14:modId xmlns:p14="http://schemas.microsoft.com/office/powerpoint/2010/main" val="4276546246"/>
              </p:ext>
            </p:extLst>
          </p:nvPr>
        </p:nvGraphicFramePr>
        <p:xfrm>
          <a:off x="2864768" y="4149080"/>
          <a:ext cx="3672408" cy="496812"/>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775749576"/>
                    </a:ext>
                  </a:extLst>
                </a:gridCol>
                <a:gridCol w="482131">
                  <a:extLst>
                    <a:ext uri="{9D8B030D-6E8A-4147-A177-3AD203B41FA5}">
                      <a16:colId xmlns:a16="http://schemas.microsoft.com/office/drawing/2014/main" val="2727156912"/>
                    </a:ext>
                  </a:extLst>
                </a:gridCol>
                <a:gridCol w="597989">
                  <a:extLst>
                    <a:ext uri="{9D8B030D-6E8A-4147-A177-3AD203B41FA5}">
                      <a16:colId xmlns:a16="http://schemas.microsoft.com/office/drawing/2014/main" val="3320088640"/>
                    </a:ext>
                  </a:extLst>
                </a:gridCol>
                <a:gridCol w="504056">
                  <a:extLst>
                    <a:ext uri="{9D8B030D-6E8A-4147-A177-3AD203B41FA5}">
                      <a16:colId xmlns:a16="http://schemas.microsoft.com/office/drawing/2014/main" val="3437923430"/>
                    </a:ext>
                  </a:extLst>
                </a:gridCol>
                <a:gridCol w="648072">
                  <a:extLst>
                    <a:ext uri="{9D8B030D-6E8A-4147-A177-3AD203B41FA5}">
                      <a16:colId xmlns:a16="http://schemas.microsoft.com/office/drawing/2014/main" val="3941244772"/>
                    </a:ext>
                  </a:extLst>
                </a:gridCol>
              </a:tblGrid>
              <a:tr h="196956">
                <a:tc>
                  <a:txBody>
                    <a:bodyPr/>
                    <a:lstStyle/>
                    <a:p>
                      <a:pPr algn="ctr"/>
                      <a:r>
                        <a:rPr lang="zh-CN" altLang="en-US" sz="900" dirty="0"/>
                        <a:t>基础量</a:t>
                      </a:r>
                    </a:p>
                  </a:txBody>
                  <a:tcPr/>
                </a:tc>
                <a:tc>
                  <a:txBody>
                    <a:bodyPr/>
                    <a:lstStyle/>
                    <a:p>
                      <a:pPr algn="ctr"/>
                      <a:r>
                        <a:rPr lang="en-US" altLang="zh-CN" sz="900" dirty="0"/>
                        <a:t>CPC</a:t>
                      </a:r>
                      <a:endParaRPr lang="zh-CN" altLang="en-US" sz="900" dirty="0"/>
                    </a:p>
                  </a:txBody>
                  <a:tcPr/>
                </a:tc>
                <a:tc>
                  <a:txBody>
                    <a:bodyPr/>
                    <a:lstStyle/>
                    <a:p>
                      <a:pPr algn="ctr"/>
                      <a:r>
                        <a:rPr lang="en-US" altLang="zh-CN" sz="900" dirty="0"/>
                        <a:t>CTR</a:t>
                      </a:r>
                      <a:endParaRPr lang="zh-CN" altLang="en-US" sz="900" dirty="0"/>
                    </a:p>
                  </a:txBody>
                  <a:tcPr/>
                </a:tc>
                <a:tc>
                  <a:txBody>
                    <a:bodyPr/>
                    <a:lstStyle/>
                    <a:p>
                      <a:pPr algn="ctr"/>
                      <a:r>
                        <a:rPr lang="en-US" altLang="zh-CN" sz="900" dirty="0"/>
                        <a:t>CPM</a:t>
                      </a:r>
                      <a:endParaRPr lang="zh-CN" altLang="en-US" sz="900" dirty="0"/>
                    </a:p>
                  </a:txBody>
                  <a:tcPr/>
                </a:tc>
                <a:tc>
                  <a:txBody>
                    <a:bodyPr/>
                    <a:lstStyle/>
                    <a:p>
                      <a:pPr algn="ctr"/>
                      <a:r>
                        <a:rPr lang="zh-CN" altLang="en-US" sz="900" dirty="0"/>
                        <a:t>年库存</a:t>
                      </a:r>
                    </a:p>
                  </a:txBody>
                  <a:tcPr/>
                </a:tc>
                <a:extLst>
                  <a:ext uri="{0D108BD9-81ED-4DB2-BD59-A6C34878D82A}">
                    <a16:rowId xmlns:a16="http://schemas.microsoft.com/office/drawing/2014/main" val="147656354"/>
                  </a:ext>
                </a:extLst>
              </a:tr>
              <a:tr h="268212">
                <a:tc>
                  <a:txBody>
                    <a:bodyPr/>
                    <a:lstStyle/>
                    <a:p>
                      <a:pPr algn="ctr"/>
                      <a:r>
                        <a:rPr lang="en-US" altLang="zh-CN" sz="900" dirty="0"/>
                        <a:t>10M</a:t>
                      </a:r>
                      <a:r>
                        <a:rPr lang="zh-CN" altLang="en-US" sz="900" dirty="0"/>
                        <a:t>打开（</a:t>
                      </a:r>
                      <a:r>
                        <a:rPr lang="en-US" altLang="zh-CN" sz="900" dirty="0"/>
                        <a:t>2MDAU</a:t>
                      </a:r>
                      <a:r>
                        <a:rPr lang="zh-CN" altLang="en-US" sz="900" dirty="0"/>
                        <a:t>）</a:t>
                      </a:r>
                    </a:p>
                  </a:txBody>
                  <a:tcPr/>
                </a:tc>
                <a:tc>
                  <a:txBody>
                    <a:bodyPr/>
                    <a:lstStyle/>
                    <a:p>
                      <a:pPr algn="ctr"/>
                      <a:r>
                        <a:rPr lang="en-US" altLang="zh-CN" sz="900" dirty="0"/>
                        <a:t>0.5</a:t>
                      </a:r>
                      <a:endParaRPr lang="zh-CN" altLang="en-US" sz="900" dirty="0"/>
                    </a:p>
                  </a:txBody>
                  <a:tcPr/>
                </a:tc>
                <a:tc>
                  <a:txBody>
                    <a:bodyPr/>
                    <a:lstStyle/>
                    <a:p>
                      <a:pPr algn="ctr"/>
                      <a:r>
                        <a:rPr lang="en-US" altLang="zh-CN" sz="900" dirty="0"/>
                        <a:t>1%~2%</a:t>
                      </a:r>
                      <a:endParaRPr lang="zh-CN" altLang="en-US" sz="900" dirty="0"/>
                    </a:p>
                  </a:txBody>
                  <a:tcPr/>
                </a:tc>
                <a:tc>
                  <a:txBody>
                    <a:bodyPr/>
                    <a:lstStyle/>
                    <a:p>
                      <a:pPr algn="ctr"/>
                      <a:r>
                        <a:rPr lang="en-US" altLang="zh-CN" sz="900" dirty="0"/>
                        <a:t>15</a:t>
                      </a:r>
                      <a:endParaRPr lang="zh-CN" altLang="en-US" sz="900" dirty="0"/>
                    </a:p>
                  </a:txBody>
                  <a:tcPr/>
                </a:tc>
                <a:tc>
                  <a:txBody>
                    <a:bodyPr/>
                    <a:lstStyle/>
                    <a:p>
                      <a:pPr algn="ctr"/>
                      <a:r>
                        <a:rPr lang="en-US" altLang="zh-CN" sz="900" dirty="0"/>
                        <a:t>7000</a:t>
                      </a:r>
                      <a:r>
                        <a:rPr lang="zh-CN" altLang="en-US" sz="900" dirty="0"/>
                        <a:t>万</a:t>
                      </a:r>
                    </a:p>
                  </a:txBody>
                  <a:tcPr/>
                </a:tc>
                <a:extLst>
                  <a:ext uri="{0D108BD9-81ED-4DB2-BD59-A6C34878D82A}">
                    <a16:rowId xmlns:a16="http://schemas.microsoft.com/office/drawing/2014/main" val="4072466713"/>
                  </a:ext>
                </a:extLst>
              </a:tr>
            </a:tbl>
          </a:graphicData>
        </a:graphic>
      </p:graphicFrame>
    </p:spTree>
    <p:extLst>
      <p:ext uri="{BB962C8B-B14F-4D97-AF65-F5344CB8AC3E}">
        <p14:creationId xmlns:p14="http://schemas.microsoft.com/office/powerpoint/2010/main" val="3286566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变现：小睡眠</a:t>
            </a:r>
            <a:r>
              <a:rPr kumimoji="1" lang="en-US" altLang="zh-CN" dirty="0"/>
              <a:t>App</a:t>
            </a:r>
            <a:r>
              <a:rPr kumimoji="1" lang="zh-CN" altLang="en-US" dirty="0"/>
              <a:t>广告试投放</a:t>
            </a:r>
          </a:p>
        </p:txBody>
      </p:sp>
      <p:sp>
        <p:nvSpPr>
          <p:cNvPr id="5" name="内容占位符 4">
            <a:extLst>
              <a:ext uri="{FF2B5EF4-FFF2-40B4-BE49-F238E27FC236}">
                <a16:creationId xmlns:a16="http://schemas.microsoft.com/office/drawing/2014/main" id="{3EBD766E-0F1B-D040-B726-B847F41F3FD9}"/>
              </a:ext>
            </a:extLst>
          </p:cNvPr>
          <p:cNvSpPr>
            <a:spLocks noGrp="1"/>
          </p:cNvSpPr>
          <p:nvPr>
            <p:ph sz="quarter" idx="23"/>
          </p:nvPr>
        </p:nvSpPr>
        <p:spPr>
          <a:xfrm>
            <a:off x="636441" y="1412776"/>
            <a:ext cx="3816424" cy="2101516"/>
          </a:xfrm>
        </p:spPr>
        <p:txBody>
          <a:bodyPr/>
          <a:lstStyle/>
          <a:p>
            <a:r>
              <a:rPr lang="zh-CN" altLang="en-US" sz="1000" b="1" dirty="0"/>
              <a:t>出门问问音响开屏广告</a:t>
            </a:r>
            <a:endParaRPr lang="en-US" altLang="zh-CN" sz="1000" b="1" dirty="0"/>
          </a:p>
          <a:p>
            <a:r>
              <a:rPr lang="en-US" altLang="zh-CN" sz="1000" dirty="0"/>
              <a:t>DAU196</a:t>
            </a:r>
            <a:r>
              <a:rPr lang="zh-CN" altLang="en-US" sz="1000" dirty="0"/>
              <a:t>万，</a:t>
            </a:r>
            <a:r>
              <a:rPr lang="en-US" altLang="zh-CN" sz="1000" dirty="0"/>
              <a:t>App</a:t>
            </a:r>
            <a:r>
              <a:rPr lang="zh-CN" altLang="en-US" sz="1000" dirty="0"/>
              <a:t>打开次数</a:t>
            </a:r>
            <a:r>
              <a:rPr lang="en-US" altLang="zh-CN" sz="1000" dirty="0"/>
              <a:t>1056</a:t>
            </a:r>
            <a:r>
              <a:rPr lang="zh-CN" altLang="en-US" sz="1000" dirty="0"/>
              <a:t>万，展示次数</a:t>
            </a:r>
            <a:r>
              <a:rPr lang="en-US" altLang="zh-CN" sz="1000" dirty="0"/>
              <a:t>993</a:t>
            </a:r>
            <a:r>
              <a:rPr lang="zh-CN" altLang="en-US" sz="1000" dirty="0"/>
              <a:t>万次，其中跳过广告</a:t>
            </a:r>
            <a:r>
              <a:rPr lang="en-US" altLang="zh-CN" sz="1000" dirty="0"/>
              <a:t>219</a:t>
            </a:r>
            <a:r>
              <a:rPr lang="zh-CN" altLang="en-US" sz="1000" dirty="0"/>
              <a:t>万次，看完广告</a:t>
            </a:r>
            <a:r>
              <a:rPr lang="en-US" altLang="zh-CN" sz="1000" dirty="0"/>
              <a:t>775</a:t>
            </a:r>
            <a:r>
              <a:rPr lang="zh-CN" altLang="en-US" sz="1000" dirty="0"/>
              <a:t>万次。总点击 </a:t>
            </a:r>
            <a:r>
              <a:rPr lang="en-US" altLang="zh-CN" sz="1000" dirty="0"/>
              <a:t>22</a:t>
            </a:r>
            <a:r>
              <a:rPr lang="zh-CN" altLang="en-US" sz="1000" dirty="0"/>
              <a:t>万次，有效点击 </a:t>
            </a:r>
            <a:r>
              <a:rPr lang="en-US" altLang="zh-CN" sz="1000" dirty="0"/>
              <a:t>17</a:t>
            </a:r>
            <a:r>
              <a:rPr lang="zh-CN" altLang="en-US" sz="1000" dirty="0"/>
              <a:t>万次</a:t>
            </a:r>
            <a:r>
              <a:rPr lang="en-US" altLang="zh-CN" sz="1000" dirty="0"/>
              <a:t> (</a:t>
            </a:r>
            <a:r>
              <a:rPr lang="zh-CN" altLang="en-US" sz="1000" dirty="0"/>
              <a:t>剔除短时间重复点击、剔除短时间驻留跳转页面</a:t>
            </a:r>
            <a:r>
              <a:rPr lang="en-US" altLang="zh-CN" sz="1000" dirty="0"/>
              <a:t>)</a:t>
            </a:r>
            <a:r>
              <a:rPr lang="zh-CN" altLang="en-US" sz="1000" dirty="0"/>
              <a:t>。展示</a:t>
            </a:r>
            <a:r>
              <a:rPr lang="en-US" altLang="zh-CN" sz="1000" dirty="0"/>
              <a:t>-</a:t>
            </a:r>
            <a:r>
              <a:rPr lang="zh-CN" altLang="en-US" sz="1000" dirty="0"/>
              <a:t>有效广告点击率</a:t>
            </a:r>
            <a:r>
              <a:rPr lang="en-US" altLang="zh-CN" sz="1000" dirty="0"/>
              <a:t>1.7%</a:t>
            </a:r>
            <a:r>
              <a:rPr lang="zh-CN" altLang="en-US" sz="1000" dirty="0"/>
              <a:t>。</a:t>
            </a:r>
            <a:endParaRPr lang="en-US" altLang="zh-CN" sz="1000" dirty="0"/>
          </a:p>
          <a:p>
            <a:r>
              <a:rPr lang="en-US" altLang="zh-CN" sz="1000" dirty="0"/>
              <a:t>CPC</a:t>
            </a:r>
            <a:r>
              <a:rPr lang="zh-CN" altLang="en-US" sz="1000" dirty="0"/>
              <a:t>模式 </a:t>
            </a:r>
            <a:r>
              <a:rPr lang="en-US" altLang="zh-CN" sz="1000" dirty="0"/>
              <a:t>0.5</a:t>
            </a:r>
            <a:r>
              <a:rPr lang="zh-CN" altLang="en-US" sz="1000" dirty="0"/>
              <a:t>元</a:t>
            </a:r>
            <a:r>
              <a:rPr lang="en-US" altLang="zh-CN" sz="1000" dirty="0"/>
              <a:t>/</a:t>
            </a:r>
            <a:r>
              <a:rPr lang="zh-CN" altLang="en-US" sz="1000" dirty="0"/>
              <a:t>次，获得约</a:t>
            </a:r>
            <a:r>
              <a:rPr lang="en-US" altLang="zh-CN" sz="1000" dirty="0"/>
              <a:t>8.6</a:t>
            </a:r>
            <a:r>
              <a:rPr lang="zh-CN" altLang="en-US" sz="1000" dirty="0"/>
              <a:t>万广告价值，置换 </a:t>
            </a:r>
            <a:r>
              <a:rPr lang="en-US" altLang="zh-CN" sz="1000" dirty="0"/>
              <a:t>170 </a:t>
            </a:r>
            <a:r>
              <a:rPr lang="zh-CN" altLang="en-US" sz="1000" dirty="0"/>
              <a:t>台出门问问智能音箱（</a:t>
            </a:r>
            <a:r>
              <a:rPr lang="en-US" altLang="zh-CN" sz="1000" dirty="0"/>
              <a:t>499</a:t>
            </a:r>
            <a:r>
              <a:rPr lang="zh-CN" altLang="en-US" sz="1000" dirty="0"/>
              <a:t>元</a:t>
            </a:r>
            <a:r>
              <a:rPr lang="en-US" altLang="zh-CN" sz="1000" dirty="0"/>
              <a:t>/</a:t>
            </a:r>
            <a:r>
              <a:rPr lang="zh-CN" altLang="en-US" sz="1000" dirty="0"/>
              <a:t>台）</a:t>
            </a:r>
            <a:r>
              <a:rPr lang="zh-CN" altLang="en-US" sz="1400" dirty="0"/>
              <a:t>。</a:t>
            </a:r>
            <a:br>
              <a:rPr lang="zh-CN" altLang="en-US" dirty="0"/>
            </a:br>
            <a:endParaRPr lang="zh-CN" altLang="en-US" dirty="0"/>
          </a:p>
          <a:p>
            <a:pPr marL="0" indent="0">
              <a:buNone/>
            </a:pPr>
            <a:endParaRPr lang="zh-CN" altLang="en-US" dirty="0"/>
          </a:p>
          <a:p>
            <a:endParaRPr lang="en-US" altLang="zh-CN" dirty="0"/>
          </a:p>
          <a:p>
            <a:endParaRPr lang="zh-CN" altLang="en-US" dirty="0"/>
          </a:p>
        </p:txBody>
      </p:sp>
      <p:pic>
        <p:nvPicPr>
          <p:cNvPr id="6" name="图片 5">
            <a:extLst>
              <a:ext uri="{FF2B5EF4-FFF2-40B4-BE49-F238E27FC236}">
                <a16:creationId xmlns:a16="http://schemas.microsoft.com/office/drawing/2014/main" id="{EC429109-C8CE-C344-971A-2AD7EA00CF04}"/>
              </a:ext>
            </a:extLst>
          </p:cNvPr>
          <p:cNvPicPr>
            <a:picLocks noChangeAspect="1"/>
          </p:cNvPicPr>
          <p:nvPr/>
        </p:nvPicPr>
        <p:blipFill>
          <a:blip r:embed="rId2"/>
          <a:stretch>
            <a:fillRect/>
          </a:stretch>
        </p:blipFill>
        <p:spPr>
          <a:xfrm>
            <a:off x="1640632" y="3140968"/>
            <a:ext cx="1555548" cy="2806171"/>
          </a:xfrm>
          <a:prstGeom prst="rect">
            <a:avLst/>
          </a:prstGeom>
        </p:spPr>
      </p:pic>
      <p:sp>
        <p:nvSpPr>
          <p:cNvPr id="14" name="内容占位符 4">
            <a:extLst>
              <a:ext uri="{FF2B5EF4-FFF2-40B4-BE49-F238E27FC236}">
                <a16:creationId xmlns:a16="http://schemas.microsoft.com/office/drawing/2014/main" id="{CA19DF85-01C1-8A47-A90F-C0CF0D20FA48}"/>
              </a:ext>
            </a:extLst>
          </p:cNvPr>
          <p:cNvSpPr txBox="1">
            <a:spLocks/>
          </p:cNvSpPr>
          <p:nvPr/>
        </p:nvSpPr>
        <p:spPr>
          <a:xfrm>
            <a:off x="5169024" y="1399930"/>
            <a:ext cx="4477050" cy="2101516"/>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000" b="1" dirty="0"/>
              <a:t>华为手环开屏广告</a:t>
            </a:r>
          </a:p>
          <a:p>
            <a:r>
              <a:rPr lang="en-US" altLang="zh-CN" sz="1000" dirty="0"/>
              <a:t>DAU103</a:t>
            </a:r>
            <a:r>
              <a:rPr lang="zh-CN" altLang="en-US" sz="1000" dirty="0"/>
              <a:t>万，</a:t>
            </a:r>
            <a:r>
              <a:rPr lang="en-US" altLang="zh-CN" sz="1000" dirty="0"/>
              <a:t>App</a:t>
            </a:r>
            <a:r>
              <a:rPr lang="zh-CN" altLang="en-US" sz="1000" dirty="0"/>
              <a:t>打开次数</a:t>
            </a:r>
            <a:r>
              <a:rPr lang="en-US" altLang="zh-CN" sz="1000" dirty="0"/>
              <a:t>560</a:t>
            </a:r>
            <a:r>
              <a:rPr lang="zh-CN" altLang="en-US" sz="1000" dirty="0"/>
              <a:t>万次，展示次数</a:t>
            </a:r>
            <a:r>
              <a:rPr lang="en-US" altLang="zh-CN" sz="1000" dirty="0"/>
              <a:t>532</a:t>
            </a:r>
            <a:r>
              <a:rPr lang="zh-CN" altLang="en-US" sz="1000" dirty="0"/>
              <a:t>万次，其中跳过广告</a:t>
            </a:r>
            <a:r>
              <a:rPr lang="en-US" altLang="zh-CN" sz="1000" dirty="0"/>
              <a:t>111</a:t>
            </a:r>
            <a:r>
              <a:rPr lang="zh-CN" altLang="en-US" sz="1000" dirty="0"/>
              <a:t>万次，看完广告</a:t>
            </a:r>
            <a:r>
              <a:rPr lang="en-US" altLang="zh-CN" sz="1000" dirty="0"/>
              <a:t>420</a:t>
            </a:r>
            <a:r>
              <a:rPr lang="zh-CN" altLang="en-US" sz="1000" dirty="0"/>
              <a:t>万次。获得总点击 </a:t>
            </a:r>
            <a:r>
              <a:rPr lang="en-US" altLang="zh-CN" sz="1000" dirty="0"/>
              <a:t>14</a:t>
            </a:r>
            <a:r>
              <a:rPr lang="zh-CN" altLang="en-US" sz="1000" dirty="0"/>
              <a:t>万次，有效点击 </a:t>
            </a:r>
            <a:r>
              <a:rPr lang="en-US" altLang="zh-CN" sz="1000" dirty="0"/>
              <a:t>11.5</a:t>
            </a:r>
            <a:r>
              <a:rPr lang="zh-CN" altLang="en-US" sz="1000" dirty="0"/>
              <a:t>万次 。展示</a:t>
            </a:r>
            <a:r>
              <a:rPr lang="en-US" altLang="zh-CN" sz="1000" dirty="0"/>
              <a:t>-</a:t>
            </a:r>
            <a:r>
              <a:rPr lang="zh-CN" altLang="en-US" sz="1000" dirty="0"/>
              <a:t>有效广告点击率</a:t>
            </a:r>
            <a:r>
              <a:rPr lang="en-US" altLang="zh-CN" sz="1000" dirty="0"/>
              <a:t>2.2%</a:t>
            </a:r>
            <a:r>
              <a:rPr lang="zh-CN" altLang="en-US" sz="1000" dirty="0"/>
              <a:t>。</a:t>
            </a:r>
          </a:p>
          <a:p>
            <a:r>
              <a:rPr lang="en-US" altLang="zh-CN" sz="1000" dirty="0"/>
              <a:t>CPC</a:t>
            </a:r>
            <a:r>
              <a:rPr lang="zh-CN" altLang="en-US" sz="1000" dirty="0"/>
              <a:t>模式 </a:t>
            </a:r>
            <a:r>
              <a:rPr lang="en-US" altLang="zh-CN" sz="1000" dirty="0"/>
              <a:t>0.5</a:t>
            </a:r>
            <a:r>
              <a:rPr lang="zh-CN" altLang="en-US" sz="1000" dirty="0"/>
              <a:t>元</a:t>
            </a:r>
            <a:r>
              <a:rPr lang="en-US" altLang="zh-CN" sz="1000" dirty="0"/>
              <a:t>/</a:t>
            </a:r>
            <a:r>
              <a:rPr lang="zh-CN" altLang="en-US" sz="1000" dirty="0"/>
              <a:t>次，获得约</a:t>
            </a:r>
            <a:r>
              <a:rPr lang="en-US" altLang="zh-CN" sz="1000" dirty="0"/>
              <a:t>5.75</a:t>
            </a:r>
            <a:r>
              <a:rPr lang="zh-CN" altLang="en-US" sz="1000" dirty="0"/>
              <a:t>万广告价值，置换为华为手环。</a:t>
            </a:r>
            <a:br>
              <a:rPr lang="zh-CN" altLang="en-US" dirty="0"/>
            </a:br>
            <a:endParaRPr lang="zh-CN" altLang="en-US" dirty="0"/>
          </a:p>
          <a:p>
            <a:pPr marL="0" indent="0">
              <a:buFont typeface="Wingdings" pitchFamily="2" charset="2"/>
              <a:buNone/>
            </a:pPr>
            <a:endParaRPr lang="zh-CN" altLang="en-US" dirty="0"/>
          </a:p>
          <a:p>
            <a:endParaRPr lang="zh-CN" altLang="en-US" dirty="0"/>
          </a:p>
          <a:p>
            <a:endParaRPr lang="zh-CN" altLang="en-US" dirty="0"/>
          </a:p>
        </p:txBody>
      </p:sp>
      <p:pic>
        <p:nvPicPr>
          <p:cNvPr id="8" name="图片 7" descr="C:\Users\byj03\AppData\Local\Temp\WeChat Files\357582010680745622.jpg">
            <a:extLst>
              <a:ext uri="{FF2B5EF4-FFF2-40B4-BE49-F238E27FC236}">
                <a16:creationId xmlns:a16="http://schemas.microsoft.com/office/drawing/2014/main" id="{F8850106-D99A-4E1D-AEC4-9883CB524FA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3200" y="3140968"/>
            <a:ext cx="1368152" cy="2806171"/>
          </a:xfrm>
          <a:prstGeom prst="rect">
            <a:avLst/>
          </a:prstGeom>
          <a:noFill/>
          <a:ln>
            <a:noFill/>
          </a:ln>
        </p:spPr>
      </p:pic>
    </p:spTree>
    <p:extLst>
      <p:ext uri="{BB962C8B-B14F-4D97-AF65-F5344CB8AC3E}">
        <p14:creationId xmlns:p14="http://schemas.microsoft.com/office/powerpoint/2010/main" val="3564878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C7265-9B54-4142-B7C0-B585D76D5384}"/>
              </a:ext>
            </a:extLst>
          </p:cNvPr>
          <p:cNvSpPr>
            <a:spLocks noGrp="1"/>
          </p:cNvSpPr>
          <p:nvPr>
            <p:ph type="title"/>
          </p:nvPr>
        </p:nvSpPr>
        <p:spPr/>
        <p:txBody>
          <a:bodyPr/>
          <a:lstStyle/>
          <a:p>
            <a:r>
              <a:rPr kumimoji="1" lang="zh-CN" altLang="en-US" dirty="0"/>
              <a:t>变现：小睡眠小程序广告</a:t>
            </a:r>
          </a:p>
        </p:txBody>
      </p:sp>
      <p:sp>
        <p:nvSpPr>
          <p:cNvPr id="3" name="文本占位符 2">
            <a:extLst>
              <a:ext uri="{FF2B5EF4-FFF2-40B4-BE49-F238E27FC236}">
                <a16:creationId xmlns:a16="http://schemas.microsoft.com/office/drawing/2014/main" id="{DC47CDE5-65D5-5640-8A95-34AF2F19051C}"/>
              </a:ext>
            </a:extLst>
          </p:cNvPr>
          <p:cNvSpPr>
            <a:spLocks noGrp="1"/>
          </p:cNvSpPr>
          <p:nvPr>
            <p:ph type="body" sz="quarter" idx="21"/>
          </p:nvPr>
        </p:nvSpPr>
        <p:spPr/>
        <p:txBody>
          <a:bodyPr/>
          <a:lstStyle/>
          <a:p>
            <a:r>
              <a:rPr kumimoji="1" lang="zh-CN" altLang="en-US" dirty="0"/>
              <a:t>小睡眠小程序音频位广告测试</a:t>
            </a:r>
          </a:p>
        </p:txBody>
      </p:sp>
      <p:sp>
        <p:nvSpPr>
          <p:cNvPr id="11" name="联机映像占位符 10">
            <a:extLst>
              <a:ext uri="{FF2B5EF4-FFF2-40B4-BE49-F238E27FC236}">
                <a16:creationId xmlns:a16="http://schemas.microsoft.com/office/drawing/2014/main" id="{F65D6438-21BB-BB4D-9E1A-EDCE05096E88}"/>
              </a:ext>
            </a:extLst>
          </p:cNvPr>
          <p:cNvSpPr>
            <a:spLocks noGrp="1"/>
          </p:cNvSpPr>
          <p:nvPr>
            <p:ph type="clipArt" sz="quarter" idx="35"/>
          </p:nvPr>
        </p:nvSpPr>
        <p:spPr/>
      </p:sp>
      <p:sp>
        <p:nvSpPr>
          <p:cNvPr id="5" name="内容占位符 4">
            <a:extLst>
              <a:ext uri="{FF2B5EF4-FFF2-40B4-BE49-F238E27FC236}">
                <a16:creationId xmlns:a16="http://schemas.microsoft.com/office/drawing/2014/main" id="{3EBD766E-0F1B-D040-B726-B847F41F3FD9}"/>
              </a:ext>
            </a:extLst>
          </p:cNvPr>
          <p:cNvSpPr>
            <a:spLocks noGrp="1"/>
          </p:cNvSpPr>
          <p:nvPr>
            <p:ph sz="quarter" idx="23"/>
          </p:nvPr>
        </p:nvSpPr>
        <p:spPr>
          <a:xfrm>
            <a:off x="662119" y="1914827"/>
            <a:ext cx="4218874" cy="2378270"/>
          </a:xfrm>
        </p:spPr>
        <p:txBody>
          <a:bodyPr/>
          <a:lstStyle/>
          <a:p>
            <a:r>
              <a:rPr lang="zh-CN" altLang="en-US" sz="1050" b="1" dirty="0"/>
              <a:t>丁香医生小程序</a:t>
            </a:r>
            <a:endParaRPr lang="en-US" altLang="zh-CN" sz="1050" b="1" dirty="0"/>
          </a:p>
          <a:p>
            <a:r>
              <a:rPr lang="zh-CN" altLang="en-US" sz="1050" dirty="0"/>
              <a:t>广告位：音频列表第一排第 </a:t>
            </a:r>
            <a:r>
              <a:rPr lang="en-US" altLang="zh-CN" sz="1050" dirty="0"/>
              <a:t>4 </a:t>
            </a:r>
            <a:r>
              <a:rPr lang="zh-CN" altLang="en-US" sz="1050" dirty="0"/>
              <a:t>位及推荐页面</a:t>
            </a:r>
            <a:endParaRPr lang="en-US" altLang="zh-CN" sz="1050" dirty="0"/>
          </a:p>
          <a:p>
            <a:r>
              <a:rPr lang="zh-CN" altLang="en-US" sz="1050" dirty="0"/>
              <a:t>小程序</a:t>
            </a:r>
            <a:r>
              <a:rPr lang="en-US" altLang="zh-CN" sz="1050" dirty="0"/>
              <a:t>DAU50</a:t>
            </a:r>
            <a:r>
              <a:rPr lang="zh-CN" altLang="en-US" sz="1050" dirty="0"/>
              <a:t>万，</a:t>
            </a:r>
            <a:r>
              <a:rPr lang="en-US" altLang="zh-CN" sz="1050" dirty="0"/>
              <a:t>3</a:t>
            </a:r>
            <a:r>
              <a:rPr lang="zh-CN" altLang="en-US" sz="1050" dirty="0"/>
              <a:t>天</a:t>
            </a:r>
            <a:r>
              <a:rPr lang="en-US" altLang="zh-CN" sz="1050" dirty="0"/>
              <a:t>600</a:t>
            </a:r>
            <a:r>
              <a:rPr lang="zh-CN" altLang="en-US" sz="1050" dirty="0"/>
              <a:t>万次展示，有效点击 </a:t>
            </a:r>
            <a:r>
              <a:rPr lang="en-US" altLang="zh-CN" sz="1050" dirty="0"/>
              <a:t>15</a:t>
            </a:r>
            <a:r>
              <a:rPr lang="zh-CN" altLang="en-US" sz="1050" dirty="0"/>
              <a:t>万次，展示</a:t>
            </a:r>
            <a:r>
              <a:rPr lang="en-US" altLang="zh-CN" sz="1050" dirty="0"/>
              <a:t>-</a:t>
            </a:r>
            <a:r>
              <a:rPr lang="zh-CN" altLang="en-US" sz="1050" dirty="0"/>
              <a:t>有效点击转化率：</a:t>
            </a:r>
            <a:r>
              <a:rPr lang="en-US" altLang="zh-CN" sz="1050" dirty="0"/>
              <a:t>3.75%</a:t>
            </a:r>
            <a:r>
              <a:rPr lang="zh-CN" altLang="en-US" sz="1050" dirty="0"/>
              <a:t>，获得用户授权 </a:t>
            </a:r>
            <a:r>
              <a:rPr lang="en-US" altLang="zh-CN" sz="1050" dirty="0"/>
              <a:t>74323</a:t>
            </a:r>
            <a:r>
              <a:rPr lang="zh-CN" altLang="en-US" sz="1050" dirty="0"/>
              <a:t>次 </a:t>
            </a:r>
          </a:p>
          <a:p>
            <a:r>
              <a:rPr lang="en-US" altLang="zh-CN" sz="1050" dirty="0"/>
              <a:t>CPC</a:t>
            </a:r>
            <a:r>
              <a:rPr lang="zh-CN" altLang="en-US" sz="1050" dirty="0"/>
              <a:t>模式 </a:t>
            </a:r>
            <a:r>
              <a:rPr lang="en-US" altLang="zh-CN" sz="1050" dirty="0"/>
              <a:t>0.5</a:t>
            </a:r>
            <a:r>
              <a:rPr lang="zh-CN" altLang="en-US" sz="1050" dirty="0"/>
              <a:t>元</a:t>
            </a:r>
            <a:r>
              <a:rPr lang="en-US" altLang="zh-CN" sz="1050" dirty="0"/>
              <a:t>/</a:t>
            </a:r>
            <a:r>
              <a:rPr lang="zh-CN" altLang="en-US" sz="1050" dirty="0"/>
              <a:t>次，获得约</a:t>
            </a:r>
            <a:r>
              <a:rPr lang="en-US" altLang="zh-CN" sz="1050" dirty="0"/>
              <a:t>7.6</a:t>
            </a:r>
            <a:r>
              <a:rPr lang="zh-CN" altLang="en-US" sz="1050" dirty="0"/>
              <a:t>万广告价值，置换丁香医生公众号软文推荐小睡眠</a:t>
            </a:r>
            <a:br>
              <a:rPr lang="zh-CN" altLang="en-US" dirty="0"/>
            </a:br>
            <a:endParaRPr lang="zh-CN" altLang="en-US" dirty="0"/>
          </a:p>
          <a:p>
            <a:pPr marL="0" indent="0">
              <a:buNone/>
            </a:pPr>
            <a:endParaRPr lang="zh-CN" altLang="en-US" dirty="0"/>
          </a:p>
          <a:p>
            <a:endParaRPr lang="en-US" altLang="zh-CN" dirty="0"/>
          </a:p>
          <a:p>
            <a:endParaRPr lang="zh-CN" altLang="en-US" dirty="0"/>
          </a:p>
          <a:p>
            <a:endParaRPr lang="en-US" altLang="zh-CN" dirty="0"/>
          </a:p>
          <a:p>
            <a:endParaRPr lang="zh-CN" altLang="en-US" dirty="0"/>
          </a:p>
        </p:txBody>
      </p:sp>
      <p:pic>
        <p:nvPicPr>
          <p:cNvPr id="10" name="图片 9">
            <a:extLst>
              <a:ext uri="{FF2B5EF4-FFF2-40B4-BE49-F238E27FC236}">
                <a16:creationId xmlns:a16="http://schemas.microsoft.com/office/drawing/2014/main" id="{1A4C9B16-A7C1-6049-B476-AC9320789EF4}"/>
              </a:ext>
            </a:extLst>
          </p:cNvPr>
          <p:cNvPicPr>
            <a:picLocks noChangeAspect="1"/>
          </p:cNvPicPr>
          <p:nvPr/>
        </p:nvPicPr>
        <p:blipFill>
          <a:blip r:embed="rId2"/>
          <a:stretch>
            <a:fillRect/>
          </a:stretch>
        </p:blipFill>
        <p:spPr>
          <a:xfrm>
            <a:off x="6145774" y="1772816"/>
            <a:ext cx="3096344" cy="2688468"/>
          </a:xfrm>
          <a:prstGeom prst="rect">
            <a:avLst/>
          </a:prstGeom>
        </p:spPr>
      </p:pic>
      <p:pic>
        <p:nvPicPr>
          <p:cNvPr id="4" name="图片 3">
            <a:extLst>
              <a:ext uri="{FF2B5EF4-FFF2-40B4-BE49-F238E27FC236}">
                <a16:creationId xmlns:a16="http://schemas.microsoft.com/office/drawing/2014/main" id="{F14352D5-AFF6-BA42-9438-8C46AF8C4E0E}"/>
              </a:ext>
            </a:extLst>
          </p:cNvPr>
          <p:cNvPicPr>
            <a:picLocks noChangeAspect="1"/>
          </p:cNvPicPr>
          <p:nvPr/>
        </p:nvPicPr>
        <p:blipFill>
          <a:blip r:embed="rId3"/>
          <a:stretch>
            <a:fillRect/>
          </a:stretch>
        </p:blipFill>
        <p:spPr>
          <a:xfrm>
            <a:off x="1424608" y="5204673"/>
            <a:ext cx="7701821" cy="1175694"/>
          </a:xfrm>
          <a:prstGeom prst="rect">
            <a:avLst/>
          </a:prstGeom>
        </p:spPr>
      </p:pic>
      <p:sp>
        <p:nvSpPr>
          <p:cNvPr id="12" name="内容占位符 4">
            <a:extLst>
              <a:ext uri="{FF2B5EF4-FFF2-40B4-BE49-F238E27FC236}">
                <a16:creationId xmlns:a16="http://schemas.microsoft.com/office/drawing/2014/main" id="{E13F373E-8D87-E34F-97F3-E74AABCECC85}"/>
              </a:ext>
            </a:extLst>
          </p:cNvPr>
          <p:cNvSpPr txBox="1">
            <a:spLocks/>
          </p:cNvSpPr>
          <p:nvPr/>
        </p:nvSpPr>
        <p:spPr>
          <a:xfrm>
            <a:off x="3728864" y="4908256"/>
            <a:ext cx="4218874" cy="296417"/>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t>小程序广告最大库存（</a:t>
            </a:r>
            <a:r>
              <a:rPr lang="en-US" altLang="zh-CN" sz="1400" b="1" dirty="0"/>
              <a:t>2.5M</a:t>
            </a:r>
            <a:r>
              <a:rPr lang="zh-CN" altLang="en-US" sz="1400" b="1" dirty="0"/>
              <a:t>日打开，</a:t>
            </a:r>
            <a:r>
              <a:rPr lang="en-US" altLang="zh-CN" sz="1400" b="1" dirty="0"/>
              <a:t>1700</a:t>
            </a:r>
            <a:r>
              <a:rPr lang="zh-CN" altLang="en-US" sz="1400" b="1" dirty="0"/>
              <a:t>万年库存）</a:t>
            </a:r>
            <a:br>
              <a:rPr lang="zh-CN" altLang="en-US" dirty="0"/>
            </a:br>
            <a:endParaRPr lang="zh-CN" altLang="en-US" dirty="0"/>
          </a:p>
          <a:p>
            <a:pPr marL="0" indent="0">
              <a:buFont typeface="Wingdings" pitchFamily="2" charset="2"/>
              <a:buNone/>
            </a:pPr>
            <a:endParaRPr lang="zh-CN" altLang="en-US" dirty="0"/>
          </a:p>
          <a:p>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821134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变现：</a:t>
            </a:r>
            <a:r>
              <a:rPr kumimoji="1" lang="en-US" altLang="zh-CN" dirty="0"/>
              <a:t>C</a:t>
            </a:r>
            <a:r>
              <a:rPr kumimoji="1" lang="zh-CN" altLang="en-US" dirty="0"/>
              <a:t>端用户音频付费</a:t>
            </a:r>
          </a:p>
        </p:txBody>
      </p:sp>
      <p:sp>
        <p:nvSpPr>
          <p:cNvPr id="3" name="文本占位符 2"/>
          <p:cNvSpPr>
            <a:spLocks noGrp="1"/>
          </p:cNvSpPr>
          <p:nvPr>
            <p:ph type="body" sz="quarter" idx="12"/>
          </p:nvPr>
        </p:nvSpPr>
        <p:spPr>
          <a:xfrm>
            <a:off x="649095" y="1231533"/>
            <a:ext cx="3978000" cy="322263"/>
          </a:xfrm>
        </p:spPr>
        <p:txBody>
          <a:bodyPr/>
          <a:lstStyle/>
          <a:p>
            <a:r>
              <a:rPr kumimoji="1" lang="zh-CN" altLang="en-US" sz="1400" dirty="0"/>
              <a:t>心潮减压付费用户量及付费用户占比</a:t>
            </a:r>
          </a:p>
        </p:txBody>
      </p:sp>
      <p:sp>
        <p:nvSpPr>
          <p:cNvPr id="9" name="文本占位符 8"/>
          <p:cNvSpPr>
            <a:spLocks noGrp="1"/>
          </p:cNvSpPr>
          <p:nvPr>
            <p:ph type="body" sz="quarter" idx="21"/>
          </p:nvPr>
        </p:nvSpPr>
        <p:spPr>
          <a:xfrm>
            <a:off x="5169024" y="1168915"/>
            <a:ext cx="3978000" cy="322263"/>
          </a:xfrm>
        </p:spPr>
        <p:txBody>
          <a:bodyPr/>
          <a:lstStyle/>
          <a:p>
            <a:r>
              <a:rPr kumimoji="1" lang="zh-CN" altLang="en-US" sz="1400" dirty="0"/>
              <a:t>小睡眠</a:t>
            </a:r>
            <a:r>
              <a:rPr kumimoji="1" lang="en-US" altLang="zh-CN" sz="1400" dirty="0"/>
              <a:t>Pro</a:t>
            </a:r>
            <a:r>
              <a:rPr kumimoji="1" lang="zh-CN" altLang="en-US" sz="1400" dirty="0"/>
              <a:t>付费用户量</a:t>
            </a:r>
          </a:p>
        </p:txBody>
      </p:sp>
      <p:sp>
        <p:nvSpPr>
          <p:cNvPr id="19" name="图片占位符 18"/>
          <p:cNvSpPr>
            <a:spLocks noGrp="1"/>
          </p:cNvSpPr>
          <p:nvPr>
            <p:ph type="clipArt" sz="quarter" idx="35"/>
          </p:nvPr>
        </p:nvSpPr>
        <p:spPr/>
      </p:sp>
      <p:sp>
        <p:nvSpPr>
          <p:cNvPr id="21" name="图片占位符 20"/>
          <p:cNvSpPr>
            <a:spLocks noGrp="1"/>
          </p:cNvSpPr>
          <p:nvPr>
            <p:ph type="clipArt" sz="quarter" idx="37"/>
          </p:nvPr>
        </p:nvSpPr>
        <p:spPr/>
      </p:sp>
      <p:sp>
        <p:nvSpPr>
          <p:cNvPr id="15" name="文本占位符 14">
            <a:extLst>
              <a:ext uri="{FF2B5EF4-FFF2-40B4-BE49-F238E27FC236}">
                <a16:creationId xmlns:a16="http://schemas.microsoft.com/office/drawing/2014/main" id="{83BA6789-7E71-AD48-ACC2-8BA9B0567DD0}"/>
              </a:ext>
            </a:extLst>
          </p:cNvPr>
          <p:cNvSpPr>
            <a:spLocks noGrp="1"/>
          </p:cNvSpPr>
          <p:nvPr>
            <p:ph type="body" sz="quarter" idx="26"/>
          </p:nvPr>
        </p:nvSpPr>
        <p:spPr/>
        <p:txBody>
          <a:bodyPr/>
          <a:lstStyle/>
          <a:p>
            <a:endParaRPr lang="zh-CN" altLang="en-US" dirty="0"/>
          </a:p>
        </p:txBody>
      </p:sp>
      <p:pic>
        <p:nvPicPr>
          <p:cNvPr id="5" name="内容占位符 4">
            <a:extLst>
              <a:ext uri="{FF2B5EF4-FFF2-40B4-BE49-F238E27FC236}">
                <a16:creationId xmlns:a16="http://schemas.microsoft.com/office/drawing/2014/main" id="{F6AFFC0F-21D8-564C-8E6D-AFE9223E2B05}"/>
              </a:ext>
            </a:extLst>
          </p:cNvPr>
          <p:cNvPicPr>
            <a:picLocks noGrp="1" noChangeAspect="1"/>
          </p:cNvPicPr>
          <p:nvPr>
            <p:ph sz="quarter" idx="23"/>
          </p:nvPr>
        </p:nvPicPr>
        <p:blipFill>
          <a:blip r:embed="rId3"/>
          <a:stretch>
            <a:fillRect/>
          </a:stretch>
        </p:blipFill>
        <p:spPr>
          <a:xfrm>
            <a:off x="4989899" y="1747825"/>
            <a:ext cx="4666809" cy="2185890"/>
          </a:xfrm>
          <a:prstGeom prst="rect">
            <a:avLst/>
          </a:prstGeom>
        </p:spPr>
      </p:pic>
      <p:pic>
        <p:nvPicPr>
          <p:cNvPr id="16" name="内容占位符 15">
            <a:extLst>
              <a:ext uri="{FF2B5EF4-FFF2-40B4-BE49-F238E27FC236}">
                <a16:creationId xmlns:a16="http://schemas.microsoft.com/office/drawing/2014/main" id="{00000000-0008-0000-0200-000002000000}"/>
              </a:ext>
            </a:extLst>
          </p:cNvPr>
          <p:cNvPicPr>
            <a:picLocks noGrp="1" noChangeAspect="1"/>
          </p:cNvPicPr>
          <p:nvPr>
            <p:ph sz="quarter" idx="14"/>
          </p:nvPr>
        </p:nvPicPr>
        <p:blipFill rotWithShape="1">
          <a:blip r:embed="rId4"/>
          <a:srcRect t="11794" b="-12086"/>
          <a:stretch/>
        </p:blipFill>
        <p:spPr>
          <a:xfrm>
            <a:off x="350166" y="1636673"/>
            <a:ext cx="4601908" cy="2540420"/>
          </a:xfrm>
          <a:prstGeom prst="rect">
            <a:avLst/>
          </a:prstGeom>
        </p:spPr>
      </p:pic>
      <p:sp>
        <p:nvSpPr>
          <p:cNvPr id="24" name="内容占位符 2">
            <a:extLst>
              <a:ext uri="{FF2B5EF4-FFF2-40B4-BE49-F238E27FC236}">
                <a16:creationId xmlns:a16="http://schemas.microsoft.com/office/drawing/2014/main" id="{4281EDD9-DBB0-A64B-B63F-6F5F9D660981}"/>
              </a:ext>
            </a:extLst>
          </p:cNvPr>
          <p:cNvSpPr txBox="1">
            <a:spLocks/>
          </p:cNvSpPr>
          <p:nvPr/>
        </p:nvSpPr>
        <p:spPr>
          <a:xfrm>
            <a:off x="630183" y="4063759"/>
            <a:ext cx="8681608" cy="1707389"/>
          </a:xfrm>
          <a:prstGeom prst="rect">
            <a:avLst/>
          </a:prstGeom>
        </p:spPr>
        <p:txBody>
          <a:bodyPr/>
          <a:lstStyle>
            <a:lvl1pPr marL="230400" indent="-230400" algn="l" defTabSz="914400" rtl="0" eaLnBrk="1" latinLnBrk="0" hangingPunct="1">
              <a:spcBef>
                <a:spcPts val="600"/>
              </a:spcBef>
              <a:buSzPct val="90000"/>
              <a:buFont typeface="Wingdings" pitchFamily="2" charset="2"/>
              <a:buChar char="n"/>
              <a:defRPr sz="1100" kern="1200" baseline="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sz="1100" kern="1200" baseline="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sz="1100" kern="1200" baseline="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Wingdings" pitchFamily="2" charset="2"/>
              <a:buChar char="n"/>
            </a:pPr>
            <a:r>
              <a:rPr kumimoji="1" lang="zh-CN" altLang="en-US" sz="1200" dirty="0"/>
              <a:t>心潮减压</a:t>
            </a:r>
            <a:r>
              <a:rPr kumimoji="1" lang="en-US" altLang="zh-CN" sz="1200" dirty="0"/>
              <a:t>App</a:t>
            </a:r>
            <a:r>
              <a:rPr kumimoji="1" lang="zh-CN" altLang="en-US" sz="1200" dirty="0"/>
              <a:t>：目前有</a:t>
            </a:r>
            <a:r>
              <a:rPr kumimoji="1" lang="en-US" altLang="zh-CN" sz="1200" dirty="0"/>
              <a:t>47 </a:t>
            </a:r>
            <a:r>
              <a:rPr kumimoji="1" lang="zh-CN" altLang="en-US" sz="1200" dirty="0"/>
              <a:t>个收费音频，单个解锁价格在 </a:t>
            </a:r>
            <a:r>
              <a:rPr kumimoji="1" lang="en-US" altLang="zh-CN" sz="1200" dirty="0"/>
              <a:t>0.99-25 </a:t>
            </a:r>
            <a:r>
              <a:rPr kumimoji="1" lang="zh-CN" altLang="en-US" sz="1200" dirty="0"/>
              <a:t>元之间，</a:t>
            </a:r>
            <a:r>
              <a:rPr kumimoji="1" lang="en-US" altLang="zh-CN" sz="1200" dirty="0"/>
              <a:t>90%</a:t>
            </a:r>
            <a:r>
              <a:rPr kumimoji="1" lang="zh-CN" altLang="en-US" sz="1200" dirty="0"/>
              <a:t>为 </a:t>
            </a:r>
            <a:r>
              <a:rPr kumimoji="1" lang="en-US" altLang="zh-CN" sz="1200" dirty="0"/>
              <a:t>1.99- 12 </a:t>
            </a:r>
            <a:r>
              <a:rPr kumimoji="1" lang="zh-CN" altLang="en-US" sz="1200" dirty="0"/>
              <a:t>元。分成比例：在安卓平台上分成</a:t>
            </a:r>
            <a:r>
              <a:rPr kumimoji="1" lang="en-US" altLang="zh-CN" sz="1200" dirty="0"/>
              <a:t>100%</a:t>
            </a:r>
            <a:r>
              <a:rPr kumimoji="1" lang="zh-CN" altLang="en-US" sz="1200" dirty="0"/>
              <a:t>，在 </a:t>
            </a:r>
            <a:r>
              <a:rPr kumimoji="1" lang="en-US" altLang="zh-CN" sz="1200" dirty="0"/>
              <a:t>iOS </a:t>
            </a:r>
            <a:r>
              <a:rPr kumimoji="1" lang="zh-CN" altLang="en-US" sz="1200" dirty="0"/>
              <a:t>平台上小睡眠分成 </a:t>
            </a:r>
            <a:r>
              <a:rPr kumimoji="1" lang="en-US" altLang="zh-CN" sz="1200" dirty="0"/>
              <a:t>70%</a:t>
            </a:r>
            <a:r>
              <a:rPr kumimoji="1" lang="zh-CN" altLang="en-US" sz="1200" dirty="0"/>
              <a:t>。  </a:t>
            </a:r>
            <a:endParaRPr kumimoji="1" lang="en-US" altLang="zh-CN" sz="1200" dirty="0"/>
          </a:p>
          <a:p>
            <a:pPr lvl="1">
              <a:buFont typeface="Wingdings" pitchFamily="2" charset="2"/>
              <a:buChar char="n"/>
            </a:pPr>
            <a:r>
              <a:rPr kumimoji="1" lang="zh-CN" altLang="en-US" sz="1200" dirty="0"/>
              <a:t>华为小睡眠</a:t>
            </a:r>
            <a:r>
              <a:rPr kumimoji="1" lang="en-US" altLang="zh-CN" sz="1200" dirty="0"/>
              <a:t>Pro</a:t>
            </a:r>
            <a:r>
              <a:rPr kumimoji="1" lang="zh-CN" altLang="en-US" sz="1200" dirty="0"/>
              <a:t>：用户需付费</a:t>
            </a:r>
            <a:r>
              <a:rPr kumimoji="1" lang="en-US" altLang="zh-CN" sz="1200" dirty="0"/>
              <a:t>10</a:t>
            </a:r>
            <a:r>
              <a:rPr kumimoji="1" lang="zh-CN" altLang="en-US" sz="1200" dirty="0"/>
              <a:t>元下载，分成比例：小睡眠</a:t>
            </a:r>
            <a:r>
              <a:rPr kumimoji="1" lang="en-US" altLang="zh-CN" sz="1200" dirty="0"/>
              <a:t>6.9</a:t>
            </a:r>
            <a:r>
              <a:rPr kumimoji="1" lang="zh-CN" altLang="en-US" sz="1200" dirty="0"/>
              <a:t>元，华为</a:t>
            </a:r>
            <a:r>
              <a:rPr kumimoji="1" lang="en-US" altLang="zh-CN" sz="1200" dirty="0"/>
              <a:t>3.1</a:t>
            </a:r>
            <a:r>
              <a:rPr kumimoji="1" lang="zh-CN" altLang="en-US" sz="1200" dirty="0"/>
              <a:t>元。</a:t>
            </a:r>
            <a:endParaRPr kumimoji="1" lang="en-US" altLang="zh-CN" sz="1200" dirty="0"/>
          </a:p>
          <a:p>
            <a:pPr lvl="1">
              <a:buFont typeface="Wingdings" pitchFamily="2" charset="2"/>
              <a:buChar char="n"/>
            </a:pPr>
            <a:r>
              <a:rPr kumimoji="1" lang="zh-CN" altLang="en-US" sz="1200" dirty="0"/>
              <a:t>小睡眠小程序音频解锁，单条音频</a:t>
            </a:r>
            <a:r>
              <a:rPr kumimoji="1" lang="en-US" altLang="zh-CN" sz="1200" dirty="0"/>
              <a:t>0.99-3.99 </a:t>
            </a:r>
            <a:r>
              <a:rPr kumimoji="1" lang="zh-CN" altLang="en-US" sz="1200" dirty="0"/>
              <a:t>元人民币，不需要分成。由于微信在 </a:t>
            </a:r>
            <a:r>
              <a:rPr kumimoji="1" lang="en-US" altLang="zh-CN" sz="1200" dirty="0"/>
              <a:t>2018 </a:t>
            </a:r>
            <a:r>
              <a:rPr kumimoji="1" lang="zh-CN" altLang="en-US" sz="1200" dirty="0"/>
              <a:t>年 </a:t>
            </a:r>
            <a:r>
              <a:rPr kumimoji="1" lang="en-US" altLang="zh-CN" sz="1200" dirty="0"/>
              <a:t>4 </a:t>
            </a:r>
            <a:r>
              <a:rPr kumimoji="1" lang="zh-CN" altLang="en-US" sz="1200" dirty="0"/>
              <a:t>月叫停了小程序上的虚拟物品支付，故目前小程序内购已暂停。</a:t>
            </a:r>
            <a:endParaRPr kumimoji="1" lang="en-US" altLang="zh-CN" sz="1200" dirty="0"/>
          </a:p>
          <a:p>
            <a:pPr lvl="1">
              <a:buFont typeface="Wingdings" pitchFamily="2" charset="2"/>
              <a:buChar char="n"/>
            </a:pPr>
            <a:r>
              <a:rPr kumimoji="1" lang="en-US" altLang="zh-CN" sz="1200" dirty="0"/>
              <a:t>2017</a:t>
            </a:r>
            <a:r>
              <a:rPr kumimoji="1" lang="zh-CN" altLang="en-US" sz="1200" dirty="0"/>
              <a:t>年全年，心潮减压音频付费收入</a:t>
            </a:r>
            <a:r>
              <a:rPr kumimoji="1" lang="en-US" altLang="zh-CN" sz="1200" dirty="0"/>
              <a:t>521</a:t>
            </a:r>
            <a:r>
              <a:rPr kumimoji="1" lang="zh-CN" altLang="en-US" sz="1200" dirty="0"/>
              <a:t>万，小睡眠</a:t>
            </a:r>
            <a:r>
              <a:rPr kumimoji="1" lang="en-US" altLang="zh-CN" sz="1200" dirty="0"/>
              <a:t>Pro</a:t>
            </a:r>
            <a:r>
              <a:rPr kumimoji="1" lang="zh-CN" altLang="en-US" sz="1200" dirty="0"/>
              <a:t>付费</a:t>
            </a:r>
            <a:r>
              <a:rPr kumimoji="1" lang="en-US" altLang="zh-CN" sz="1200" dirty="0"/>
              <a:t>54</a:t>
            </a:r>
            <a:r>
              <a:rPr kumimoji="1" lang="zh-CN" altLang="en-US" sz="1200" dirty="0"/>
              <a:t>万，小程序音频付费</a:t>
            </a:r>
            <a:r>
              <a:rPr kumimoji="1" lang="en-US" altLang="zh-CN" sz="1200" dirty="0"/>
              <a:t>85</a:t>
            </a:r>
            <a:r>
              <a:rPr kumimoji="1" lang="zh-CN" altLang="en-US" sz="1200" dirty="0"/>
              <a:t>万，总计音频付费收入</a:t>
            </a:r>
            <a:r>
              <a:rPr kumimoji="1" lang="en-US" altLang="zh-CN" sz="1200" dirty="0"/>
              <a:t>660</a:t>
            </a:r>
            <a:r>
              <a:rPr kumimoji="1" lang="zh-CN" altLang="en-US" sz="1200" dirty="0"/>
              <a:t>万。</a:t>
            </a:r>
            <a:endParaRPr kumimoji="1" lang="en-US" altLang="zh-CN" sz="1200" dirty="0"/>
          </a:p>
          <a:p>
            <a:pPr lvl="1">
              <a:buFont typeface="Wingdings" pitchFamily="2" charset="2"/>
              <a:buChar char="n"/>
            </a:pPr>
            <a:r>
              <a:rPr kumimoji="1" lang="en-US" altLang="zh-CN" sz="1200" dirty="0">
                <a:highlight>
                  <a:srgbClr val="FFFF00"/>
                </a:highlight>
              </a:rPr>
              <a:t>2018</a:t>
            </a:r>
            <a:r>
              <a:rPr kumimoji="1" lang="zh-CN" altLang="en-US" sz="1200" dirty="0">
                <a:highlight>
                  <a:srgbClr val="FFFF00"/>
                </a:highlight>
              </a:rPr>
              <a:t>年</a:t>
            </a:r>
            <a:r>
              <a:rPr kumimoji="1" lang="en-US" altLang="zh-CN" sz="1200" dirty="0">
                <a:highlight>
                  <a:srgbClr val="FFFF00"/>
                </a:highlight>
              </a:rPr>
              <a:t>1-8</a:t>
            </a:r>
            <a:r>
              <a:rPr kumimoji="1" lang="zh-CN" altLang="en-US" sz="1200" dirty="0">
                <a:highlight>
                  <a:srgbClr val="FFFF00"/>
                </a:highlight>
              </a:rPr>
              <a:t>月，？？</a:t>
            </a:r>
            <a:endParaRPr kumimoji="1" lang="en-US" altLang="zh-CN" sz="1200" dirty="0">
              <a:highlight>
                <a:srgbClr val="FFFF00"/>
              </a:highlight>
            </a:endParaRPr>
          </a:p>
          <a:p>
            <a:pPr lvl="1">
              <a:buFont typeface="Wingdings" pitchFamily="2" charset="2"/>
              <a:buChar char="n"/>
            </a:pPr>
            <a:r>
              <a:rPr kumimoji="1" lang="zh-CN" altLang="en-US" sz="1200" dirty="0"/>
              <a:t>目前还未有类似知识付费的深度内容付费产品；</a:t>
            </a:r>
            <a:endParaRPr kumimoji="1" lang="en-US" altLang="zh-CN" sz="1200" dirty="0"/>
          </a:p>
          <a:p>
            <a:pPr marL="0" indent="0">
              <a:buNone/>
            </a:pPr>
            <a:endParaRPr kumimoji="1" lang="en-US" altLang="zh-CN" sz="1400" dirty="0"/>
          </a:p>
        </p:txBody>
      </p:sp>
    </p:spTree>
    <p:extLst>
      <p:ext uri="{BB962C8B-B14F-4D97-AF65-F5344CB8AC3E}">
        <p14:creationId xmlns:p14="http://schemas.microsoft.com/office/powerpoint/2010/main" val="4158250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E8AF4-01E1-4642-B86B-E1844C74DF16}"/>
              </a:ext>
            </a:extLst>
          </p:cNvPr>
          <p:cNvSpPr>
            <a:spLocks noGrp="1"/>
          </p:cNvSpPr>
          <p:nvPr>
            <p:ph type="title"/>
          </p:nvPr>
        </p:nvSpPr>
        <p:spPr/>
        <p:txBody>
          <a:bodyPr/>
          <a:lstStyle/>
          <a:p>
            <a:r>
              <a:rPr kumimoji="1" lang="zh-CN" altLang="en-US" dirty="0"/>
              <a:t>变现：与智能硬件公司合作，内容技术授权</a:t>
            </a:r>
          </a:p>
        </p:txBody>
      </p:sp>
      <p:sp>
        <p:nvSpPr>
          <p:cNvPr id="3" name="文本占位符 2">
            <a:extLst>
              <a:ext uri="{FF2B5EF4-FFF2-40B4-BE49-F238E27FC236}">
                <a16:creationId xmlns:a16="http://schemas.microsoft.com/office/drawing/2014/main" id="{1481D84E-342F-D94E-8737-75C1CA23A5B0}"/>
              </a:ext>
            </a:extLst>
          </p:cNvPr>
          <p:cNvSpPr>
            <a:spLocks noGrp="1"/>
          </p:cNvSpPr>
          <p:nvPr>
            <p:ph type="body" sz="quarter" idx="12"/>
          </p:nvPr>
        </p:nvSpPr>
        <p:spPr/>
        <p:txBody>
          <a:bodyPr/>
          <a:lstStyle/>
          <a:p>
            <a:r>
              <a:rPr kumimoji="1" lang="zh-CN" altLang="en-US" dirty="0"/>
              <a:t>变现方案</a:t>
            </a:r>
          </a:p>
        </p:txBody>
      </p:sp>
      <p:sp>
        <p:nvSpPr>
          <p:cNvPr id="4" name="内容占位符 3">
            <a:extLst>
              <a:ext uri="{FF2B5EF4-FFF2-40B4-BE49-F238E27FC236}">
                <a16:creationId xmlns:a16="http://schemas.microsoft.com/office/drawing/2014/main" id="{E4383618-9C78-EB40-BC9B-E496DFDA7811}"/>
              </a:ext>
            </a:extLst>
          </p:cNvPr>
          <p:cNvSpPr>
            <a:spLocks noGrp="1"/>
          </p:cNvSpPr>
          <p:nvPr>
            <p:ph sz="quarter" idx="14"/>
          </p:nvPr>
        </p:nvSpPr>
        <p:spPr/>
        <p:txBody>
          <a:bodyPr/>
          <a:lstStyle/>
          <a:p>
            <a:r>
              <a:rPr kumimoji="1" lang="zh-CN" altLang="en-US" dirty="0"/>
              <a:t>变现情况：</a:t>
            </a:r>
            <a:r>
              <a:rPr kumimoji="1" lang="en-US" altLang="zh-CN" dirty="0"/>
              <a:t>2017</a:t>
            </a:r>
            <a:r>
              <a:rPr kumimoji="1" lang="zh-CN" altLang="en-US" dirty="0"/>
              <a:t>年</a:t>
            </a:r>
            <a:r>
              <a:rPr kumimoji="1" lang="en-US" altLang="zh-CN" dirty="0"/>
              <a:t>to</a:t>
            </a:r>
            <a:r>
              <a:rPr kumimoji="1" lang="zh-CN" altLang="en-US" dirty="0"/>
              <a:t> </a:t>
            </a:r>
            <a:r>
              <a:rPr kumimoji="1" lang="en-US" altLang="zh-CN" dirty="0"/>
              <a:t>b</a:t>
            </a:r>
            <a:r>
              <a:rPr kumimoji="1" lang="zh-CN" altLang="en-US" dirty="0"/>
              <a:t>的智能硬件合作收入为</a:t>
            </a:r>
            <a:r>
              <a:rPr kumimoji="1" lang="en-US" altLang="zh-CN" dirty="0"/>
              <a:t>85</a:t>
            </a:r>
            <a:r>
              <a:rPr kumimoji="1" lang="zh-CN" altLang="en-US" dirty="0"/>
              <a:t>万，预计</a:t>
            </a:r>
            <a:r>
              <a:rPr kumimoji="1" lang="en-US" altLang="zh-CN" dirty="0"/>
              <a:t>2018</a:t>
            </a:r>
            <a:r>
              <a:rPr kumimoji="1" lang="zh-CN" altLang="en-US" dirty="0"/>
              <a:t>年此部分收入为</a:t>
            </a:r>
            <a:r>
              <a:rPr kumimoji="1" lang="en-US" altLang="zh-CN" dirty="0"/>
              <a:t>280</a:t>
            </a:r>
            <a:r>
              <a:rPr kumimoji="1" lang="zh-CN" altLang="en-US" dirty="0"/>
              <a:t>万。</a:t>
            </a:r>
            <a:endParaRPr kumimoji="1" lang="en-US" altLang="zh-CN" dirty="0"/>
          </a:p>
          <a:p>
            <a:r>
              <a:rPr lang="zh-CN" altLang="en-US" dirty="0"/>
              <a:t>未来在服务授权费用、会员服务、音频付费下载分成等多个领域可变现，未来可按企业品牌和需要的服务深度提供服务包括：情绪、睡眠监测算法基础费与分析定制费</a:t>
            </a:r>
            <a:r>
              <a:rPr lang="en-US" altLang="zh-CN" dirty="0"/>
              <a:t>/</a:t>
            </a:r>
            <a:r>
              <a:rPr lang="zh-CN" altLang="en-US" dirty="0"/>
              <a:t>解决方案音频</a:t>
            </a:r>
            <a:r>
              <a:rPr lang="en-US" altLang="zh-CN" dirty="0"/>
              <a:t>/</a:t>
            </a:r>
            <a:r>
              <a:rPr lang="zh-CN" altLang="en-US" dirty="0"/>
              <a:t>解决方案定制打包购买。</a:t>
            </a:r>
            <a:endParaRPr lang="en-US" altLang="zh-CN" dirty="0"/>
          </a:p>
          <a:p>
            <a:r>
              <a:rPr kumimoji="1" lang="zh-CN" altLang="en-US" dirty="0"/>
              <a:t>目前正在进行的</a:t>
            </a:r>
            <a:r>
              <a:rPr kumimoji="1" lang="en-US" altLang="zh-CN" dirty="0"/>
              <a:t>to</a:t>
            </a:r>
            <a:r>
              <a:rPr kumimoji="1" lang="zh-CN" altLang="en-US" dirty="0"/>
              <a:t> </a:t>
            </a:r>
            <a:r>
              <a:rPr kumimoji="1" lang="en-US" altLang="zh-CN" dirty="0"/>
              <a:t>b</a:t>
            </a:r>
            <a:r>
              <a:rPr kumimoji="1" lang="zh-CN" altLang="en-US" dirty="0"/>
              <a:t>合作：</a:t>
            </a:r>
            <a:endParaRPr kumimoji="1" lang="en-US" altLang="zh-CN" dirty="0"/>
          </a:p>
          <a:p>
            <a:pPr lvl="1"/>
            <a:r>
              <a:rPr lang="zh-CN" altLang="zh-CN" dirty="0"/>
              <a:t>奥佳华，国内最大按摩椅公司，</a:t>
            </a:r>
            <a:r>
              <a:rPr lang="zh-CN" altLang="en-US" dirty="0"/>
              <a:t>与小睡眠一同</a:t>
            </a:r>
            <a:r>
              <a:rPr lang="zh-CN" altLang="zh-CN" dirty="0"/>
              <a:t>挖掘</a:t>
            </a:r>
            <a:r>
              <a:rPr lang="zh-CN" altLang="en-US" dirty="0"/>
              <a:t>适合不同场景的（如午休场景、放松场景）按摩椅</a:t>
            </a:r>
            <a:r>
              <a:rPr lang="en-US" altLang="zh-CN" dirty="0"/>
              <a:t>+</a:t>
            </a:r>
            <a:r>
              <a:rPr lang="zh-CN" altLang="en-US" dirty="0"/>
              <a:t>音频，奥佳华按场景开发对小睡眠付费。</a:t>
            </a:r>
            <a:endParaRPr lang="en-US" altLang="zh-CN" dirty="0"/>
          </a:p>
          <a:p>
            <a:pPr lvl="1"/>
            <a:r>
              <a:rPr lang="zh-CN" altLang="zh-CN" dirty="0"/>
              <a:t>欧姆龙，世界最大血压计公司</a:t>
            </a:r>
            <a:r>
              <a:rPr lang="zh-CN" altLang="en-US" dirty="0"/>
              <a:t>，与小睡眠共同开发对调节血压有效果的音频内容。</a:t>
            </a:r>
            <a:endParaRPr lang="en-US" altLang="zh-CN" dirty="0"/>
          </a:p>
          <a:p>
            <a:pPr lvl="1"/>
            <a:r>
              <a:rPr lang="zh-CN" altLang="en-US" dirty="0"/>
              <a:t>其他如苏宁旗下小</a:t>
            </a:r>
            <a:r>
              <a:rPr lang="en-US" altLang="zh-CN" dirty="0" err="1"/>
              <a:t>biu</a:t>
            </a:r>
            <a:r>
              <a:rPr lang="zh-CN" altLang="en-US" dirty="0"/>
              <a:t>等其他硬件、一加手机、锤子手机及白色家电也在合作推进中。</a:t>
            </a:r>
            <a:endParaRPr lang="zh-CN" altLang="zh-CN" dirty="0"/>
          </a:p>
          <a:p>
            <a:pPr lvl="1"/>
            <a:endParaRPr lang="en-US" altLang="zh-CN" dirty="0"/>
          </a:p>
          <a:p>
            <a:pPr lvl="1"/>
            <a:endParaRPr kumimoji="1" lang="zh-CN" altLang="en-US" dirty="0"/>
          </a:p>
        </p:txBody>
      </p:sp>
      <p:sp>
        <p:nvSpPr>
          <p:cNvPr id="6" name="文本占位符 5">
            <a:extLst>
              <a:ext uri="{FF2B5EF4-FFF2-40B4-BE49-F238E27FC236}">
                <a16:creationId xmlns:a16="http://schemas.microsoft.com/office/drawing/2014/main" id="{A6B6C3DC-0080-0942-8304-9B2A8BCD18FC}"/>
              </a:ext>
            </a:extLst>
          </p:cNvPr>
          <p:cNvSpPr>
            <a:spLocks noGrp="1"/>
          </p:cNvSpPr>
          <p:nvPr>
            <p:ph type="body" sz="quarter" idx="22"/>
          </p:nvPr>
        </p:nvSpPr>
        <p:spPr/>
        <p:txBody>
          <a:bodyPr/>
          <a:lstStyle/>
          <a:p>
            <a:r>
              <a:rPr kumimoji="1" lang="zh-CN" altLang="en-US" dirty="0"/>
              <a:t>小睡眠与智能硬件的合作</a:t>
            </a:r>
          </a:p>
        </p:txBody>
      </p:sp>
      <p:sp>
        <p:nvSpPr>
          <p:cNvPr id="7" name="内容占位符 6">
            <a:extLst>
              <a:ext uri="{FF2B5EF4-FFF2-40B4-BE49-F238E27FC236}">
                <a16:creationId xmlns:a16="http://schemas.microsoft.com/office/drawing/2014/main" id="{FB9EC999-3ED0-5F4C-8277-3595558F56B9}"/>
              </a:ext>
            </a:extLst>
          </p:cNvPr>
          <p:cNvSpPr>
            <a:spLocks noGrp="1"/>
          </p:cNvSpPr>
          <p:nvPr>
            <p:ph sz="quarter" idx="24"/>
          </p:nvPr>
        </p:nvSpPr>
        <p:spPr/>
        <p:txBody>
          <a:bodyPr/>
          <a:lstStyle/>
          <a:p>
            <a:r>
              <a:rPr lang="zh-CN" altLang="en-US" dirty="0"/>
              <a:t>基于对智能音箱未来超级入口及智能音箱在睡眠场景重要性判断，为快速抢占睡眠市场，通过资源置换、品牌露出等合作方式，小睡眠与众多智能音箱厂商达成合作。目前大部分合作是没有现金收入的。</a:t>
            </a:r>
            <a:endParaRPr lang="en-US" altLang="zh-CN" dirty="0"/>
          </a:p>
          <a:p>
            <a:r>
              <a:rPr kumimoji="1" lang="zh-CN" altLang="en-US" dirty="0"/>
              <a:t>智能音箱等硬件设备可接入小睡眠</a:t>
            </a:r>
            <a:r>
              <a:rPr kumimoji="1" lang="en-US" altLang="zh-CN" dirty="0"/>
              <a:t>SDK</a:t>
            </a:r>
            <a:r>
              <a:rPr kumimoji="1" lang="zh-CN" altLang="en-US" dirty="0"/>
              <a:t>，小睡眠向其授权音频内容、情绪化测试算法。</a:t>
            </a:r>
            <a:endParaRPr kumimoji="1" lang="en-US" altLang="zh-CN" dirty="0"/>
          </a:p>
          <a:p>
            <a:r>
              <a:rPr kumimoji="1" lang="zh-CN" altLang="en-US" dirty="0"/>
              <a:t>覆盖率广：小睡眠的内容已经进入了市面上</a:t>
            </a:r>
            <a:r>
              <a:rPr kumimoji="1" lang="en-US" altLang="zh-CN" dirty="0"/>
              <a:t>90%</a:t>
            </a:r>
            <a:r>
              <a:rPr kumimoji="1" lang="zh-CN" altLang="en-US" dirty="0"/>
              <a:t>的智能音响设备，目前内容嵌入的智能音响有京东叮咚、小米小爱、腾讯听听、猎豹小豹、天猫精灵、出门问问、百度 </a:t>
            </a:r>
            <a:r>
              <a:rPr kumimoji="1" lang="en-US" altLang="zh-CN" dirty="0" err="1"/>
              <a:t>DuOS</a:t>
            </a:r>
            <a:r>
              <a:rPr kumimoji="1" lang="zh-CN" altLang="en-US" dirty="0"/>
              <a:t>、</a:t>
            </a:r>
            <a:r>
              <a:rPr kumimoji="1" lang="en-US" altLang="zh-CN" dirty="0" err="1"/>
              <a:t>Rokid</a:t>
            </a:r>
            <a:r>
              <a:rPr kumimoji="1" lang="zh-CN" altLang="en-US" dirty="0"/>
              <a:t>、出门问问、酷曼、语智、喜马拉雅等。</a:t>
            </a:r>
            <a:endParaRPr kumimoji="1" lang="en-US" altLang="zh-CN" dirty="0"/>
          </a:p>
          <a:p>
            <a:r>
              <a:rPr kumimoji="1" lang="zh-CN" altLang="en-US" dirty="0"/>
              <a:t>截至</a:t>
            </a:r>
            <a:r>
              <a:rPr kumimoji="1" lang="en-US" altLang="zh-CN" dirty="0"/>
              <a:t>2018</a:t>
            </a:r>
            <a:r>
              <a:rPr kumimoji="1" lang="zh-CN" altLang="en-US" dirty="0"/>
              <a:t>年</a:t>
            </a:r>
            <a:r>
              <a:rPr kumimoji="1" lang="en-US" altLang="zh-CN" dirty="0"/>
              <a:t>6</a:t>
            </a:r>
            <a:r>
              <a:rPr kumimoji="1" lang="zh-CN" altLang="en-US" dirty="0"/>
              <a:t>月，智能音箱类产品累计调用小睡眠次数</a:t>
            </a:r>
            <a:r>
              <a:rPr kumimoji="1" lang="en-US" altLang="zh-CN" dirty="0"/>
              <a:t>600</a:t>
            </a:r>
            <a:r>
              <a:rPr kumimoji="1" lang="zh-CN" altLang="en-US" dirty="0"/>
              <a:t>万次。</a:t>
            </a:r>
            <a:endParaRPr kumimoji="1" lang="en-US" altLang="zh-CN" dirty="0"/>
          </a:p>
          <a:p>
            <a:pPr marL="0" indent="0">
              <a:buNone/>
            </a:pPr>
            <a:endParaRPr kumimoji="1" lang="en-US" altLang="zh-CN" dirty="0"/>
          </a:p>
          <a:p>
            <a:endParaRPr kumimoji="1" lang="en-US" altLang="zh-CN" dirty="0"/>
          </a:p>
          <a:p>
            <a:endParaRPr kumimoji="1" lang="zh-CN" altLang="en-US" dirty="0"/>
          </a:p>
        </p:txBody>
      </p:sp>
      <p:sp>
        <p:nvSpPr>
          <p:cNvPr id="11" name="联机映像占位符 10">
            <a:extLst>
              <a:ext uri="{FF2B5EF4-FFF2-40B4-BE49-F238E27FC236}">
                <a16:creationId xmlns:a16="http://schemas.microsoft.com/office/drawing/2014/main" id="{9292192D-75C3-1945-ADF3-3881839A1C2D}"/>
              </a:ext>
            </a:extLst>
          </p:cNvPr>
          <p:cNvSpPr>
            <a:spLocks noGrp="1"/>
          </p:cNvSpPr>
          <p:nvPr>
            <p:ph type="clipArt" sz="quarter" idx="35"/>
          </p:nvPr>
        </p:nvSpPr>
        <p:spPr/>
      </p:sp>
      <p:sp>
        <p:nvSpPr>
          <p:cNvPr id="12" name="联机映像占位符 11">
            <a:extLst>
              <a:ext uri="{FF2B5EF4-FFF2-40B4-BE49-F238E27FC236}">
                <a16:creationId xmlns:a16="http://schemas.microsoft.com/office/drawing/2014/main" id="{A93C47DC-C51D-DD49-8476-446B0D79E14E}"/>
              </a:ext>
            </a:extLst>
          </p:cNvPr>
          <p:cNvSpPr>
            <a:spLocks noGrp="1"/>
          </p:cNvSpPr>
          <p:nvPr>
            <p:ph type="clipArt" sz="quarter" idx="37"/>
          </p:nvPr>
        </p:nvSpPr>
        <p:spPr/>
      </p:sp>
    </p:spTree>
    <p:extLst>
      <p:ext uri="{BB962C8B-B14F-4D97-AF65-F5344CB8AC3E}">
        <p14:creationId xmlns:p14="http://schemas.microsoft.com/office/powerpoint/2010/main" val="2752175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DD781-A36D-5F47-9964-12D4B1E07D18}"/>
              </a:ext>
            </a:extLst>
          </p:cNvPr>
          <p:cNvSpPr>
            <a:spLocks noGrp="1"/>
          </p:cNvSpPr>
          <p:nvPr>
            <p:ph type="title"/>
          </p:nvPr>
        </p:nvSpPr>
        <p:spPr/>
        <p:txBody>
          <a:bodyPr/>
          <a:lstStyle/>
          <a:p>
            <a:r>
              <a:rPr kumimoji="1" lang="zh-CN" altLang="en-US" dirty="0"/>
              <a:t>变现：后期商业变现方式探索</a:t>
            </a:r>
          </a:p>
        </p:txBody>
      </p:sp>
      <p:sp>
        <p:nvSpPr>
          <p:cNvPr id="3" name="文本占位符 2">
            <a:extLst>
              <a:ext uri="{FF2B5EF4-FFF2-40B4-BE49-F238E27FC236}">
                <a16:creationId xmlns:a16="http://schemas.microsoft.com/office/drawing/2014/main" id="{6A82443B-3ECB-6446-84F8-C757956A462C}"/>
              </a:ext>
            </a:extLst>
          </p:cNvPr>
          <p:cNvSpPr>
            <a:spLocks noGrp="1"/>
          </p:cNvSpPr>
          <p:nvPr>
            <p:ph type="body" sz="quarter" idx="21"/>
          </p:nvPr>
        </p:nvSpPr>
        <p:spPr/>
        <p:txBody>
          <a:bodyPr/>
          <a:lstStyle/>
          <a:p>
            <a:r>
              <a:rPr kumimoji="1" lang="en-US" altLang="zh-CN" dirty="0"/>
              <a:t>1.App</a:t>
            </a:r>
            <a:r>
              <a:rPr kumimoji="1" lang="zh-CN" altLang="en-US" dirty="0"/>
              <a:t>音频付费会员</a:t>
            </a:r>
          </a:p>
        </p:txBody>
      </p:sp>
      <p:sp>
        <p:nvSpPr>
          <p:cNvPr id="4" name="文本占位符 3">
            <a:extLst>
              <a:ext uri="{FF2B5EF4-FFF2-40B4-BE49-F238E27FC236}">
                <a16:creationId xmlns:a16="http://schemas.microsoft.com/office/drawing/2014/main" id="{49048879-EFF6-C242-AECF-C000F0F0FCBE}"/>
              </a:ext>
            </a:extLst>
          </p:cNvPr>
          <p:cNvSpPr>
            <a:spLocks noGrp="1"/>
          </p:cNvSpPr>
          <p:nvPr>
            <p:ph type="body" sz="quarter" idx="22"/>
          </p:nvPr>
        </p:nvSpPr>
        <p:spPr/>
        <p:txBody>
          <a:bodyPr/>
          <a:lstStyle/>
          <a:p>
            <a:r>
              <a:rPr kumimoji="1" lang="en-US" altLang="zh-CN" dirty="0"/>
              <a:t>2.</a:t>
            </a:r>
            <a:r>
              <a:rPr kumimoji="1" lang="zh-CN" altLang="en-US" dirty="0"/>
              <a:t>助眠类硬件（</a:t>
            </a:r>
            <a:r>
              <a:rPr kumimoji="1" lang="en-US" altLang="zh-CN" dirty="0"/>
              <a:t>ODM/OEM</a:t>
            </a:r>
            <a:r>
              <a:rPr kumimoji="1" lang="zh-CN" altLang="en-US" dirty="0"/>
              <a:t>）</a:t>
            </a:r>
          </a:p>
        </p:txBody>
      </p:sp>
      <p:sp>
        <p:nvSpPr>
          <p:cNvPr id="5" name="内容占位符 4">
            <a:extLst>
              <a:ext uri="{FF2B5EF4-FFF2-40B4-BE49-F238E27FC236}">
                <a16:creationId xmlns:a16="http://schemas.microsoft.com/office/drawing/2014/main" id="{125F263A-19F7-3143-91EF-E7D135FE6E17}"/>
              </a:ext>
            </a:extLst>
          </p:cNvPr>
          <p:cNvSpPr>
            <a:spLocks noGrp="1"/>
          </p:cNvSpPr>
          <p:nvPr>
            <p:ph sz="quarter" idx="23"/>
          </p:nvPr>
        </p:nvSpPr>
        <p:spPr/>
        <p:txBody>
          <a:bodyPr/>
          <a:lstStyle/>
          <a:p>
            <a:r>
              <a:rPr kumimoji="1" lang="en-US" altLang="zh-CN" dirty="0"/>
              <a:t>2018</a:t>
            </a:r>
            <a:r>
              <a:rPr kumimoji="1" lang="zh-CN" altLang="en-US" dirty="0"/>
              <a:t>年</a:t>
            </a:r>
            <a:r>
              <a:rPr kumimoji="1" lang="en-US" altLang="zh-CN" dirty="0"/>
              <a:t>10</a:t>
            </a:r>
            <a:r>
              <a:rPr kumimoji="1" lang="zh-CN" altLang="en-US" dirty="0"/>
              <a:t>月将推出小睡眠</a:t>
            </a:r>
            <a:r>
              <a:rPr kumimoji="1" lang="en-US" altLang="zh-CN" dirty="0"/>
              <a:t>App</a:t>
            </a:r>
            <a:r>
              <a:rPr kumimoji="1" lang="zh-CN" altLang="en-US" dirty="0"/>
              <a:t>付费会员，</a:t>
            </a:r>
            <a:r>
              <a:rPr kumimoji="1" lang="en-US" altLang="zh-CN" dirty="0"/>
              <a:t>36</a:t>
            </a:r>
            <a:r>
              <a:rPr kumimoji="1" lang="zh-CN" altLang="en-US" dirty="0"/>
              <a:t>元</a:t>
            </a:r>
            <a:r>
              <a:rPr kumimoji="1" lang="en-US" altLang="zh-CN" dirty="0"/>
              <a:t>/</a:t>
            </a:r>
            <a:r>
              <a:rPr kumimoji="1" lang="zh-CN" altLang="en-US" dirty="0"/>
              <a:t>月</a:t>
            </a:r>
            <a:endParaRPr kumimoji="1" lang="en-US" altLang="zh-CN" dirty="0"/>
          </a:p>
          <a:p>
            <a:r>
              <a:rPr kumimoji="1" lang="zh-CN" altLang="en-US" dirty="0">
                <a:highlight>
                  <a:srgbClr val="FFFF00"/>
                </a:highlight>
              </a:rPr>
              <a:t>会员权益待补充</a:t>
            </a:r>
            <a:r>
              <a:rPr kumimoji="1" lang="zh-CN" altLang="en-US" dirty="0"/>
              <a:t>：提供场景化的音频解决方案</a:t>
            </a:r>
            <a:endParaRPr kumimoji="1" lang="en-US" altLang="zh-CN" dirty="0"/>
          </a:p>
          <a:p>
            <a:pPr lvl="1"/>
            <a:r>
              <a:rPr kumimoji="1" lang="zh-CN" altLang="en-US" dirty="0"/>
              <a:t>提升睡眠质量改善脱发（从加拿大购买版权）</a:t>
            </a:r>
            <a:endParaRPr kumimoji="1" lang="en-US" altLang="zh-CN" dirty="0"/>
          </a:p>
          <a:p>
            <a:pPr lvl="1"/>
            <a:r>
              <a:rPr kumimoji="1" lang="zh-CN" altLang="en-US" dirty="0"/>
              <a:t>如何通过睡眠减肥</a:t>
            </a:r>
            <a:endParaRPr kumimoji="1" lang="en-US" altLang="zh-CN" dirty="0"/>
          </a:p>
          <a:p>
            <a:pPr lvl="1"/>
            <a:r>
              <a:rPr kumimoji="1" lang="zh-CN" altLang="en-US" dirty="0"/>
              <a:t>婴儿哄睡神器</a:t>
            </a:r>
          </a:p>
        </p:txBody>
      </p:sp>
      <p:sp>
        <p:nvSpPr>
          <p:cNvPr id="6" name="内容占位符 5">
            <a:extLst>
              <a:ext uri="{FF2B5EF4-FFF2-40B4-BE49-F238E27FC236}">
                <a16:creationId xmlns:a16="http://schemas.microsoft.com/office/drawing/2014/main" id="{573AAFA5-0778-3A4B-AB69-8FD882D34A00}"/>
              </a:ext>
            </a:extLst>
          </p:cNvPr>
          <p:cNvSpPr>
            <a:spLocks noGrp="1"/>
          </p:cNvSpPr>
          <p:nvPr>
            <p:ph sz="quarter" idx="24"/>
          </p:nvPr>
        </p:nvSpPr>
        <p:spPr/>
        <p:txBody>
          <a:bodyPr/>
          <a:lstStyle/>
          <a:p>
            <a:r>
              <a:rPr lang="zh-CN" altLang="en-US" dirty="0"/>
              <a:t>助眠型音乐闹钟，提供睡前陪伴、改善睡眠、无痛唤醒等功能。</a:t>
            </a:r>
            <a:endParaRPr lang="en-US" altLang="zh-CN" dirty="0"/>
          </a:p>
          <a:p>
            <a:r>
              <a:rPr kumimoji="1" lang="zh-CN" altLang="en-US" dirty="0"/>
              <a:t>心率监测耳机：尝试与华为合作“华为</a:t>
            </a:r>
            <a:r>
              <a:rPr kumimoji="1" lang="en-US" altLang="zh-CN" dirty="0"/>
              <a:t>-</a:t>
            </a:r>
            <a:r>
              <a:rPr kumimoji="1" lang="zh-CN" altLang="en-US" dirty="0"/>
              <a:t>小睡眠”</a:t>
            </a:r>
            <a:r>
              <a:rPr lang="zh-CN" altLang="en-US" dirty="0"/>
              <a:t>双品牌耳机，双渠道销售，双</a:t>
            </a:r>
            <a:r>
              <a:rPr lang="en-US" altLang="zh-CN" dirty="0"/>
              <a:t>App</a:t>
            </a:r>
            <a:r>
              <a:rPr lang="zh-CN" altLang="en-US" dirty="0"/>
              <a:t>提供服务。</a:t>
            </a:r>
            <a:endParaRPr kumimoji="1" lang="zh-CN" altLang="en-US" dirty="0"/>
          </a:p>
        </p:txBody>
      </p:sp>
      <p:sp>
        <p:nvSpPr>
          <p:cNvPr id="11" name="联机映像占位符 10">
            <a:extLst>
              <a:ext uri="{FF2B5EF4-FFF2-40B4-BE49-F238E27FC236}">
                <a16:creationId xmlns:a16="http://schemas.microsoft.com/office/drawing/2014/main" id="{61506ADB-CF65-D14B-870D-85B5F183EB46}"/>
              </a:ext>
            </a:extLst>
          </p:cNvPr>
          <p:cNvSpPr>
            <a:spLocks noGrp="1"/>
          </p:cNvSpPr>
          <p:nvPr>
            <p:ph type="clipArt" sz="quarter" idx="35"/>
          </p:nvPr>
        </p:nvSpPr>
        <p:spPr/>
      </p:sp>
      <p:sp>
        <p:nvSpPr>
          <p:cNvPr id="12" name="联机映像占位符 11">
            <a:extLst>
              <a:ext uri="{FF2B5EF4-FFF2-40B4-BE49-F238E27FC236}">
                <a16:creationId xmlns:a16="http://schemas.microsoft.com/office/drawing/2014/main" id="{53B13123-E775-0240-972E-A44898AE351F}"/>
              </a:ext>
            </a:extLst>
          </p:cNvPr>
          <p:cNvSpPr>
            <a:spLocks noGrp="1"/>
          </p:cNvSpPr>
          <p:nvPr>
            <p:ph type="clipArt" sz="quarter" idx="36"/>
          </p:nvPr>
        </p:nvSpPr>
        <p:spPr/>
      </p:sp>
    </p:spTree>
    <p:extLst>
      <p:ext uri="{BB962C8B-B14F-4D97-AF65-F5344CB8AC3E}">
        <p14:creationId xmlns:p14="http://schemas.microsoft.com/office/powerpoint/2010/main" val="3312434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变现</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560512" y="1556792"/>
            <a:ext cx="7632848" cy="3231654"/>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目前小睡眠还未具备变现条件：</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目前处于用户增长关键阶段，还未开始变现；</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目前团队商业化能力未准备好；</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基于目前产品形态的变现路径清晰：</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基于目前的产品形态和流量特点，</a:t>
            </a:r>
            <a:r>
              <a:rPr lang="en-US" altLang="zh-CN" sz="1200" dirty="0">
                <a:solidFill>
                  <a:schemeClr val="bg1">
                    <a:lumMod val="10000"/>
                  </a:schemeClr>
                </a:solidFill>
                <a:latin typeface="Kaiti SC" panose="02010600040101010101" pitchFamily="2" charset="-122"/>
                <a:ea typeface="Kaiti SC" panose="02010600040101010101" pitchFamily="2" charset="-122"/>
              </a:rPr>
              <a:t>1000</a:t>
            </a:r>
            <a:r>
              <a:rPr lang="zh-CN" altLang="en-US" sz="1200" dirty="0">
                <a:solidFill>
                  <a:schemeClr val="bg1">
                    <a:lumMod val="10000"/>
                  </a:schemeClr>
                </a:solidFill>
                <a:latin typeface="Kaiti SC" panose="02010600040101010101" pitchFamily="2" charset="-122"/>
                <a:ea typeface="Kaiti SC" panose="02010600040101010101" pitchFamily="2" charset="-122"/>
              </a:rPr>
              <a:t>万</a:t>
            </a:r>
            <a:r>
              <a:rPr lang="en-US" altLang="zh-CN" sz="1200" dirty="0">
                <a:solidFill>
                  <a:schemeClr val="bg1">
                    <a:lumMod val="10000"/>
                  </a:schemeClr>
                </a:solidFill>
                <a:latin typeface="Kaiti SC" panose="02010600040101010101" pitchFamily="2" charset="-122"/>
                <a:ea typeface="Kaiti SC" panose="02010600040101010101" pitchFamily="2" charset="-122"/>
              </a:rPr>
              <a:t>MAU</a:t>
            </a:r>
            <a:r>
              <a:rPr lang="zh-CN" altLang="en-US" sz="1200" dirty="0">
                <a:solidFill>
                  <a:schemeClr val="bg1">
                    <a:lumMod val="10000"/>
                  </a:schemeClr>
                </a:solidFill>
                <a:latin typeface="Kaiti SC" panose="02010600040101010101" pitchFamily="2" charset="-122"/>
                <a:ea typeface="Kaiti SC" panose="02010600040101010101" pitchFamily="2" charset="-122"/>
              </a:rPr>
              <a:t>时若充分变现，</a:t>
            </a:r>
            <a:r>
              <a:rPr lang="en-US" altLang="zh-CN" sz="1200" dirty="0">
                <a:solidFill>
                  <a:schemeClr val="bg1">
                    <a:lumMod val="10000"/>
                  </a:schemeClr>
                </a:solidFill>
                <a:latin typeface="Kaiti SC" panose="02010600040101010101" pitchFamily="2" charset="-122"/>
                <a:ea typeface="Kaiti SC" panose="02010600040101010101" pitchFamily="2" charset="-122"/>
              </a:rPr>
              <a:t>3000</a:t>
            </a:r>
            <a:r>
              <a:rPr lang="zh-CN" altLang="en-US" sz="1200" dirty="0">
                <a:solidFill>
                  <a:schemeClr val="bg1">
                    <a:lumMod val="10000"/>
                  </a:schemeClr>
                </a:solidFill>
                <a:latin typeface="Kaiti SC" panose="02010600040101010101" pitchFamily="2" charset="-122"/>
                <a:ea typeface="Kaiti SC" panose="02010600040101010101" pitchFamily="2" charset="-122"/>
              </a:rPr>
              <a:t>到</a:t>
            </a:r>
            <a:r>
              <a:rPr lang="en-US" altLang="zh-CN" sz="1200" dirty="0">
                <a:solidFill>
                  <a:schemeClr val="bg1">
                    <a:lumMod val="10000"/>
                  </a:schemeClr>
                </a:solidFill>
                <a:latin typeface="Kaiti SC" panose="02010600040101010101" pitchFamily="2" charset="-122"/>
                <a:ea typeface="Kaiti SC" panose="02010600040101010101" pitchFamily="2" charset="-122"/>
              </a:rPr>
              <a:t>5000</a:t>
            </a:r>
            <a:r>
              <a:rPr lang="zh-CN" altLang="en-US" sz="1200" dirty="0">
                <a:solidFill>
                  <a:schemeClr val="bg1">
                    <a:lumMod val="10000"/>
                  </a:schemeClr>
                </a:solidFill>
                <a:latin typeface="Kaiti SC" panose="02010600040101010101" pitchFamily="2" charset="-122"/>
                <a:ea typeface="Kaiti SC" panose="02010600040101010101" pitchFamily="2" charset="-122"/>
              </a:rPr>
              <a:t>万收入，</a:t>
            </a:r>
            <a:r>
              <a:rPr lang="en-US" altLang="zh-CN" sz="1200" dirty="0">
                <a:solidFill>
                  <a:schemeClr val="bg1">
                    <a:lumMod val="10000"/>
                  </a:schemeClr>
                </a:solidFill>
                <a:latin typeface="Kaiti SC" panose="02010600040101010101" pitchFamily="2" charset="-122"/>
                <a:ea typeface="Kaiti SC" panose="02010600040101010101" pitchFamily="2" charset="-122"/>
              </a:rPr>
              <a:t>2000</a:t>
            </a:r>
            <a:r>
              <a:rPr lang="zh-CN" altLang="en-US" sz="1200" dirty="0">
                <a:solidFill>
                  <a:schemeClr val="bg1">
                    <a:lumMod val="10000"/>
                  </a:schemeClr>
                </a:solidFill>
                <a:latin typeface="Kaiti SC" panose="02010600040101010101" pitchFamily="2" charset="-122"/>
                <a:ea typeface="Kaiti SC" panose="02010600040101010101" pitchFamily="2" charset="-122"/>
              </a:rPr>
              <a:t>到</a:t>
            </a:r>
            <a:r>
              <a:rPr lang="en-US" altLang="zh-CN" sz="1200" dirty="0">
                <a:solidFill>
                  <a:schemeClr val="bg1">
                    <a:lumMod val="10000"/>
                  </a:schemeClr>
                </a:solidFill>
                <a:latin typeface="Kaiti SC" panose="02010600040101010101" pitchFamily="2" charset="-122"/>
                <a:ea typeface="Kaiti SC" panose="02010600040101010101" pitchFamily="2" charset="-122"/>
              </a:rPr>
              <a:t>3000</a:t>
            </a:r>
            <a:r>
              <a:rPr lang="zh-CN" altLang="en-US" sz="1200" dirty="0">
                <a:solidFill>
                  <a:schemeClr val="bg1">
                    <a:lumMod val="10000"/>
                  </a:schemeClr>
                </a:solidFill>
                <a:latin typeface="Kaiti SC" panose="02010600040101010101" pitchFamily="2" charset="-122"/>
                <a:ea typeface="Kaiti SC" panose="02010600040101010101" pitchFamily="2" charset="-122"/>
              </a:rPr>
              <a:t>万净利润，是保守估计；</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变现的想象空间在于未来产品探索：</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56085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9D01C-6968-FC48-8623-147A9699C0EA}"/>
              </a:ext>
            </a:extLst>
          </p:cNvPr>
          <p:cNvSpPr>
            <a:spLocks noGrp="1"/>
          </p:cNvSpPr>
          <p:nvPr>
            <p:ph type="title"/>
          </p:nvPr>
        </p:nvSpPr>
        <p:spPr/>
        <p:txBody>
          <a:bodyPr/>
          <a:lstStyle/>
          <a:p>
            <a:r>
              <a:rPr kumimoji="1" lang="zh-CN" altLang="en-US" dirty="0"/>
              <a:t>产品介绍</a:t>
            </a:r>
            <a:r>
              <a:rPr kumimoji="1" lang="en-US" altLang="zh-CN" dirty="0"/>
              <a:t>- </a:t>
            </a:r>
            <a:r>
              <a:rPr kumimoji="1" lang="zh-CN" altLang="en-US" dirty="0"/>
              <a:t>小睡眠小程序、心潮减压</a:t>
            </a:r>
            <a:r>
              <a:rPr kumimoji="1" lang="en-US" altLang="zh-CN" dirty="0"/>
              <a:t>APP</a:t>
            </a:r>
            <a:endParaRPr kumimoji="1" lang="zh-CN" altLang="en-US" dirty="0"/>
          </a:p>
        </p:txBody>
      </p:sp>
      <p:sp>
        <p:nvSpPr>
          <p:cNvPr id="11" name="内容占位符 2">
            <a:extLst>
              <a:ext uri="{FF2B5EF4-FFF2-40B4-BE49-F238E27FC236}">
                <a16:creationId xmlns:a16="http://schemas.microsoft.com/office/drawing/2014/main" id="{A14615B6-1941-4542-ABE8-98A4013B0C81}"/>
              </a:ext>
            </a:extLst>
          </p:cNvPr>
          <p:cNvSpPr txBox="1">
            <a:spLocks/>
          </p:cNvSpPr>
          <p:nvPr/>
        </p:nvSpPr>
        <p:spPr>
          <a:xfrm>
            <a:off x="662118" y="895926"/>
            <a:ext cx="4648211" cy="2057539"/>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zh-CN" altLang="en-US" sz="1400" dirty="0"/>
          </a:p>
          <a:p>
            <a:r>
              <a:rPr kumimoji="1" lang="zh-CN" altLang="en-US" sz="1400" b="1" dirty="0"/>
              <a:t>小睡眠小程序</a:t>
            </a:r>
            <a:r>
              <a:rPr kumimoji="1" lang="zh-CN" altLang="en-US" sz="1400" dirty="0"/>
              <a:t>：简化版的小睡眠，主要提供不同主题的自然声音频内容，累计播放量达</a:t>
            </a:r>
            <a:r>
              <a:rPr kumimoji="1" lang="en-US" altLang="zh-CN" sz="1400" dirty="0"/>
              <a:t>20</a:t>
            </a:r>
            <a:r>
              <a:rPr kumimoji="1" lang="zh-CN" altLang="en-US" sz="1400" dirty="0"/>
              <a:t>亿次。</a:t>
            </a:r>
            <a:endParaRPr kumimoji="1" lang="en-US" altLang="zh-CN" sz="1400" dirty="0"/>
          </a:p>
          <a:p>
            <a:r>
              <a:rPr kumimoji="1" lang="zh-CN" altLang="en-US" sz="1400" dirty="0"/>
              <a:t>小程序的用户为</a:t>
            </a:r>
            <a:r>
              <a:rPr kumimoji="1" lang="en-US" altLang="zh-CN" sz="1400" dirty="0"/>
              <a:t>25-45</a:t>
            </a:r>
            <a:r>
              <a:rPr kumimoji="1" lang="zh-CN" altLang="en-US" sz="1400" dirty="0"/>
              <a:t>岁，比</a:t>
            </a:r>
            <a:r>
              <a:rPr kumimoji="1" lang="en-US" altLang="zh-CN" sz="1400" dirty="0"/>
              <a:t>App</a:t>
            </a:r>
            <a:r>
              <a:rPr kumimoji="1" lang="zh-CN" altLang="en-US" sz="1400" dirty="0"/>
              <a:t>用户年龄大，用户在小程序类主要行为为听助眠音频及分享音频。</a:t>
            </a:r>
            <a:endParaRPr kumimoji="1" lang="en-US" altLang="zh-CN" sz="1400" dirty="0"/>
          </a:p>
          <a:p>
            <a:r>
              <a:rPr kumimoji="1" lang="zh-CN" altLang="en-US" sz="1400" dirty="0"/>
              <a:t>用户在微信中搜索“睡眠”可直达小睡眠小程序。</a:t>
            </a:r>
          </a:p>
          <a:p>
            <a:pPr marL="0" indent="0">
              <a:buNone/>
            </a:pPr>
            <a:endParaRPr kumimoji="1" lang="zh-CN" altLang="en-US" sz="1400" dirty="0"/>
          </a:p>
        </p:txBody>
      </p:sp>
      <p:sp>
        <p:nvSpPr>
          <p:cNvPr id="12" name="内容占位符 2">
            <a:extLst>
              <a:ext uri="{FF2B5EF4-FFF2-40B4-BE49-F238E27FC236}">
                <a16:creationId xmlns:a16="http://schemas.microsoft.com/office/drawing/2014/main" id="{3A5B10F2-AEBB-1148-BF30-BEEC6F138D04}"/>
              </a:ext>
            </a:extLst>
          </p:cNvPr>
          <p:cNvSpPr txBox="1">
            <a:spLocks/>
          </p:cNvSpPr>
          <p:nvPr/>
        </p:nvSpPr>
        <p:spPr>
          <a:xfrm>
            <a:off x="6069784" y="889698"/>
            <a:ext cx="2566780" cy="1559712"/>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endParaRPr kumimoji="1" lang="zh-CN" altLang="en-US" sz="1400" dirty="0"/>
          </a:p>
          <a:p>
            <a:r>
              <a:rPr kumimoji="1" lang="zh-CN" altLang="en-US" sz="1400" b="1" dirty="0"/>
              <a:t>心潮减压</a:t>
            </a:r>
            <a:r>
              <a:rPr kumimoji="1" lang="en-US" altLang="zh-CN" sz="1400" b="1" dirty="0"/>
              <a:t>App</a:t>
            </a:r>
            <a:r>
              <a:rPr kumimoji="1" lang="en-US" sz="1400" dirty="0"/>
              <a:t>：</a:t>
            </a:r>
            <a:r>
              <a:rPr kumimoji="1" lang="zh-CN" altLang="en-US" sz="1400" dirty="0"/>
              <a:t>针对中重度失眠及焦虑用户提供不同场景的专业化的心理</a:t>
            </a:r>
            <a:r>
              <a:rPr kumimoji="1" lang="en-US" altLang="zh-CN" sz="1400" dirty="0"/>
              <a:t>+</a:t>
            </a:r>
            <a:r>
              <a:rPr kumimoji="1" lang="zh-CN" altLang="en-US" sz="1400" dirty="0"/>
              <a:t>助眠音频服务。</a:t>
            </a:r>
          </a:p>
          <a:p>
            <a:pPr marL="0" indent="0">
              <a:buFont typeface="Wingdings" pitchFamily="2" charset="2"/>
              <a:buNone/>
            </a:pPr>
            <a:endParaRPr kumimoji="1" lang="zh-CN" altLang="en-US" sz="1400" dirty="0"/>
          </a:p>
        </p:txBody>
      </p:sp>
      <p:pic>
        <p:nvPicPr>
          <p:cNvPr id="19" name="图片 18">
            <a:extLst>
              <a:ext uri="{FF2B5EF4-FFF2-40B4-BE49-F238E27FC236}">
                <a16:creationId xmlns:a16="http://schemas.microsoft.com/office/drawing/2014/main" id="{4F5DBDA1-CE0A-5340-AE16-8D879002F1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3921" y="3241326"/>
            <a:ext cx="1213322" cy="2545002"/>
          </a:xfrm>
          <a:prstGeom prst="rect">
            <a:avLst/>
          </a:prstGeom>
        </p:spPr>
      </p:pic>
      <p:pic>
        <p:nvPicPr>
          <p:cNvPr id="21" name="图片 20">
            <a:extLst>
              <a:ext uri="{FF2B5EF4-FFF2-40B4-BE49-F238E27FC236}">
                <a16:creationId xmlns:a16="http://schemas.microsoft.com/office/drawing/2014/main" id="{04687F1E-94B3-214E-870C-EC10ECD379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1107" y="3234290"/>
            <a:ext cx="1213323" cy="2545002"/>
          </a:xfrm>
          <a:prstGeom prst="rect">
            <a:avLst/>
          </a:prstGeom>
        </p:spPr>
      </p:pic>
      <p:sp>
        <p:nvSpPr>
          <p:cNvPr id="23" name="文本占位符 4">
            <a:extLst>
              <a:ext uri="{FF2B5EF4-FFF2-40B4-BE49-F238E27FC236}">
                <a16:creationId xmlns:a16="http://schemas.microsoft.com/office/drawing/2014/main" id="{796C988A-1058-EF4D-9CAF-DAAF6F34FBF6}"/>
              </a:ext>
            </a:extLst>
          </p:cNvPr>
          <p:cNvSpPr txBox="1">
            <a:spLocks/>
          </p:cNvSpPr>
          <p:nvPr/>
        </p:nvSpPr>
        <p:spPr>
          <a:xfrm rot="10800000" flipV="1">
            <a:off x="6716716" y="2928760"/>
            <a:ext cx="1421053" cy="283212"/>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心潮减压</a:t>
            </a:r>
            <a:r>
              <a:rPr kumimoji="1" lang="en-US" altLang="zh-CN" sz="1100" i="0" dirty="0"/>
              <a:t>App</a:t>
            </a:r>
            <a:r>
              <a:rPr kumimoji="1" lang="zh-CN" altLang="en-US" sz="1100" i="0" dirty="0"/>
              <a:t>用户界面</a:t>
            </a:r>
          </a:p>
        </p:txBody>
      </p:sp>
      <p:pic>
        <p:nvPicPr>
          <p:cNvPr id="25" name="图片 24">
            <a:extLst>
              <a:ext uri="{FF2B5EF4-FFF2-40B4-BE49-F238E27FC236}">
                <a16:creationId xmlns:a16="http://schemas.microsoft.com/office/drawing/2014/main" id="{D73425D6-0674-3947-A1B9-0AF04EBFAA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745" y="3248961"/>
            <a:ext cx="1199545" cy="2530331"/>
          </a:xfrm>
          <a:prstGeom prst="rect">
            <a:avLst/>
          </a:prstGeom>
        </p:spPr>
      </p:pic>
      <p:sp>
        <p:nvSpPr>
          <p:cNvPr id="26" name="文本占位符 4">
            <a:extLst>
              <a:ext uri="{FF2B5EF4-FFF2-40B4-BE49-F238E27FC236}">
                <a16:creationId xmlns:a16="http://schemas.microsoft.com/office/drawing/2014/main" id="{E04277C2-FC7D-0745-A8CB-EF0D7D635F4C}"/>
              </a:ext>
            </a:extLst>
          </p:cNvPr>
          <p:cNvSpPr txBox="1">
            <a:spLocks/>
          </p:cNvSpPr>
          <p:nvPr/>
        </p:nvSpPr>
        <p:spPr>
          <a:xfrm rot="10800000" flipV="1">
            <a:off x="1711526" y="2965504"/>
            <a:ext cx="1440161" cy="203441"/>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1100" i="0" dirty="0"/>
              <a:t>小睡眠小程序用户界面</a:t>
            </a:r>
          </a:p>
        </p:txBody>
      </p:sp>
      <p:pic>
        <p:nvPicPr>
          <p:cNvPr id="4" name="图片 3">
            <a:extLst>
              <a:ext uri="{FF2B5EF4-FFF2-40B4-BE49-F238E27FC236}">
                <a16:creationId xmlns:a16="http://schemas.microsoft.com/office/drawing/2014/main" id="{7628F443-DDFE-5146-8793-D4765971A2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1607" y="3241326"/>
            <a:ext cx="1287527" cy="2651158"/>
          </a:xfrm>
          <a:prstGeom prst="rect">
            <a:avLst/>
          </a:prstGeom>
        </p:spPr>
      </p:pic>
    </p:spTree>
    <p:extLst>
      <p:ext uri="{BB962C8B-B14F-4D97-AF65-F5344CB8AC3E}">
        <p14:creationId xmlns:p14="http://schemas.microsoft.com/office/powerpoint/2010/main" val="717035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团队</a:t>
            </a:r>
            <a:r>
              <a:rPr lang="zh-CN" altLang="en-US" dirty="0"/>
              <a:t>：核心</a:t>
            </a:r>
            <a:r>
              <a:rPr lang="zh-CN" altLang="zh-CN" dirty="0"/>
              <a:t>合作时间超过</a:t>
            </a:r>
            <a:r>
              <a:rPr lang="en-US" altLang="zh-CN" dirty="0"/>
              <a:t>3</a:t>
            </a:r>
            <a:r>
              <a:rPr lang="zh-CN" altLang="zh-CN" dirty="0"/>
              <a:t>年，</a:t>
            </a:r>
            <a:r>
              <a:rPr lang="zh-CN" altLang="en-US" dirty="0"/>
              <a:t>未有一人离职</a:t>
            </a:r>
            <a:endParaRPr kumimoji="1" lang="zh-CN" altLang="en-US" dirty="0"/>
          </a:p>
        </p:txBody>
      </p:sp>
      <p:sp>
        <p:nvSpPr>
          <p:cNvPr id="7" name="内容占位符 6"/>
          <p:cNvSpPr>
            <a:spLocks noGrp="1"/>
          </p:cNvSpPr>
          <p:nvPr>
            <p:ph sz="quarter" idx="24"/>
          </p:nvPr>
        </p:nvSpPr>
        <p:spPr>
          <a:xfrm>
            <a:off x="663000" y="980729"/>
            <a:ext cx="8580000" cy="2808312"/>
          </a:xfrm>
        </p:spPr>
        <p:txBody>
          <a:bodyPr/>
          <a:lstStyle/>
          <a:p>
            <a:r>
              <a:rPr lang="zh-CN" altLang="en-US" b="1" dirty="0">
                <a:solidFill>
                  <a:srgbClr val="ED6D00"/>
                </a:solidFill>
              </a:rPr>
              <a:t>邹煜晖 </a:t>
            </a:r>
            <a:r>
              <a:rPr lang="zh-CN" altLang="zh-CN" b="1" dirty="0">
                <a:solidFill>
                  <a:srgbClr val="ED6D00"/>
                </a:solidFill>
              </a:rPr>
              <a:t>，创始人、</a:t>
            </a:r>
            <a:r>
              <a:rPr lang="en-GB" altLang="zh-CN" b="1" dirty="0">
                <a:solidFill>
                  <a:srgbClr val="ED6D00"/>
                </a:solidFill>
              </a:rPr>
              <a:t>CEO</a:t>
            </a:r>
            <a:r>
              <a:rPr lang="zh-CN" altLang="en-US" b="1" dirty="0">
                <a:solidFill>
                  <a:srgbClr val="ED6D00"/>
                </a:solidFill>
              </a:rPr>
              <a:t>（负责音频内容、商务合作）</a:t>
            </a:r>
            <a:endParaRPr lang="zh-CN" altLang="zh-CN" b="1" dirty="0">
              <a:solidFill>
                <a:srgbClr val="ED6D00"/>
              </a:solidFill>
            </a:endParaRPr>
          </a:p>
          <a:p>
            <a:pPr lvl="1"/>
            <a:r>
              <a:rPr lang="zh-CN" altLang="en-US" dirty="0"/>
              <a:t>华南理工大学计算机本科，华南师范大学</a:t>
            </a:r>
            <a:r>
              <a:rPr lang="zh-CN" altLang="en-US" b="1" u="sng" dirty="0">
                <a:solidFill>
                  <a:srgbClr val="FF0000"/>
                </a:solidFill>
              </a:rPr>
              <a:t>心理学博士，师从前中国心理学会理事长莫雷教授，国际认证催眠师、国家认证二级心理咨询师</a:t>
            </a:r>
            <a:r>
              <a:rPr lang="zh-CN" altLang="en-US" dirty="0"/>
              <a:t>。熟悉编程与算法，曾获</a:t>
            </a:r>
            <a:r>
              <a:rPr lang="en-US" altLang="zh-CN" b="1" u="sng" dirty="0">
                <a:solidFill>
                  <a:srgbClr val="FF0000"/>
                </a:solidFill>
              </a:rPr>
              <a:t>ACM</a:t>
            </a:r>
            <a:r>
              <a:rPr lang="zh-CN" altLang="en-US" b="1" u="sng" dirty="0">
                <a:solidFill>
                  <a:srgbClr val="FF0000"/>
                </a:solidFill>
              </a:rPr>
              <a:t>国际大学生程序设计竞赛银牌</a:t>
            </a:r>
            <a:r>
              <a:rPr lang="zh-CN" altLang="en-US" dirty="0"/>
              <a:t>；曾做过</a:t>
            </a:r>
            <a:r>
              <a:rPr lang="zh-CN" altLang="en-US" b="1" u="sng" dirty="0">
                <a:solidFill>
                  <a:srgbClr val="FF0000"/>
                </a:solidFill>
              </a:rPr>
              <a:t>十年心理咨询师</a:t>
            </a:r>
            <a:r>
              <a:rPr lang="zh-CN" altLang="en-US" dirty="0"/>
              <a:t>，擅长脑波与精神康复。 </a:t>
            </a:r>
            <a:endParaRPr lang="zh-CN" altLang="zh-CN" dirty="0"/>
          </a:p>
          <a:p>
            <a:r>
              <a:rPr lang="zh-CN" altLang="en-US" b="1" dirty="0">
                <a:solidFill>
                  <a:srgbClr val="ED6D00"/>
                </a:solidFill>
              </a:rPr>
              <a:t>刘锦，</a:t>
            </a:r>
            <a:r>
              <a:rPr lang="en-GB" altLang="zh-CN" b="1" dirty="0">
                <a:solidFill>
                  <a:srgbClr val="ED6D00"/>
                </a:solidFill>
              </a:rPr>
              <a:t>CTO</a:t>
            </a:r>
            <a:r>
              <a:rPr lang="zh-CN" altLang="en-US" b="1" dirty="0">
                <a:solidFill>
                  <a:srgbClr val="ED6D00"/>
                </a:solidFill>
              </a:rPr>
              <a:t>（负责生理监测产品算法）</a:t>
            </a:r>
            <a:endParaRPr lang="zh-CN" altLang="zh-CN" b="1" dirty="0">
              <a:solidFill>
                <a:srgbClr val="ED6D00"/>
              </a:solidFill>
            </a:endParaRPr>
          </a:p>
          <a:p>
            <a:pPr lvl="1"/>
            <a:r>
              <a:rPr lang="zh-CN" altLang="en-US" dirty="0"/>
              <a:t>华南理工大学计算机硕士毕业，</a:t>
            </a:r>
            <a:r>
              <a:rPr lang="en-US" altLang="zh-CN" dirty="0"/>
              <a:t>CEO</a:t>
            </a:r>
            <a:r>
              <a:rPr lang="zh-CN" altLang="en-US" dirty="0"/>
              <a:t>的师兄。</a:t>
            </a:r>
            <a:r>
              <a:rPr lang="en-US" altLang="zh-CN" dirty="0"/>
              <a:t>97</a:t>
            </a:r>
            <a:r>
              <a:rPr lang="zh-CN" altLang="en-US" dirty="0"/>
              <a:t>年进入互联网行业，原高通系统架构师，参与高通多项专利研究发明；</a:t>
            </a:r>
            <a:r>
              <a:rPr lang="en-US" altLang="zh-CN" b="1" u="sng" dirty="0">
                <a:solidFill>
                  <a:srgbClr val="FF0000"/>
                </a:solidFill>
              </a:rPr>
              <a:t>NOI</a:t>
            </a:r>
            <a:r>
              <a:rPr lang="zh-CN" altLang="en-US" b="1" u="sng" dirty="0">
                <a:solidFill>
                  <a:srgbClr val="FF0000"/>
                </a:solidFill>
              </a:rPr>
              <a:t>金牌、</a:t>
            </a:r>
            <a:r>
              <a:rPr lang="en-US" altLang="zh-CN" b="1" u="sng" dirty="0">
                <a:solidFill>
                  <a:srgbClr val="FF0000"/>
                </a:solidFill>
              </a:rPr>
              <a:t>ACM</a:t>
            </a:r>
            <a:r>
              <a:rPr lang="zh-CN" altLang="en-US" b="1" u="sng" dirty="0">
                <a:solidFill>
                  <a:srgbClr val="FF0000"/>
                </a:solidFill>
              </a:rPr>
              <a:t>亚洲区金牌、奥数世界金牌获得者，神经网络学习专家</a:t>
            </a:r>
            <a:r>
              <a:rPr lang="zh-CN" altLang="en-US" dirty="0"/>
              <a:t>，心潮核心算法</a:t>
            </a:r>
            <a:r>
              <a:rPr lang="en-US" altLang="zh-CN" dirty="0"/>
              <a:t>&amp;</a:t>
            </a:r>
            <a:r>
              <a:rPr lang="zh-CN" altLang="en-US" dirty="0"/>
              <a:t>发明专利负责人。</a:t>
            </a:r>
            <a:endParaRPr lang="zh-CN" altLang="zh-CN" dirty="0"/>
          </a:p>
          <a:p>
            <a:r>
              <a:rPr lang="zh-CN" altLang="en-US" b="1" dirty="0">
                <a:solidFill>
                  <a:srgbClr val="ED6D00"/>
                </a:solidFill>
              </a:rPr>
              <a:t>白耀进 </a:t>
            </a:r>
            <a:r>
              <a:rPr lang="zh-CN" altLang="zh-CN" b="1" dirty="0">
                <a:solidFill>
                  <a:srgbClr val="ED6D00"/>
                </a:solidFill>
              </a:rPr>
              <a:t>，</a:t>
            </a:r>
            <a:r>
              <a:rPr lang="zh-CN" altLang="en-US" b="1" dirty="0">
                <a:solidFill>
                  <a:srgbClr val="ED6D00"/>
                </a:solidFill>
              </a:rPr>
              <a:t>运营负责人（负责互联网产品运营）</a:t>
            </a:r>
            <a:endParaRPr lang="zh-CN" altLang="zh-CN" b="1" dirty="0">
              <a:solidFill>
                <a:srgbClr val="ED6D00"/>
              </a:solidFill>
            </a:endParaRPr>
          </a:p>
          <a:p>
            <a:pPr lvl="1"/>
            <a:r>
              <a:rPr lang="zh-CN" altLang="en-US" dirty="0"/>
              <a:t>原</a:t>
            </a:r>
            <a:r>
              <a:rPr lang="en-US" altLang="zh-CN" dirty="0"/>
              <a:t>YY</a:t>
            </a:r>
            <a:r>
              <a:rPr lang="zh-CN" altLang="en-US" dirty="0"/>
              <a:t>欢聚时代高级运营总监，</a:t>
            </a:r>
            <a:r>
              <a:rPr lang="zh-CN" altLang="en-US" b="1" u="sng" dirty="0">
                <a:solidFill>
                  <a:srgbClr val="FF0000"/>
                </a:solidFill>
              </a:rPr>
              <a:t>负责虎牙</a:t>
            </a:r>
            <a:r>
              <a:rPr lang="en-US" altLang="zh-CN" b="1" u="sng" dirty="0">
                <a:solidFill>
                  <a:srgbClr val="FF0000"/>
                </a:solidFill>
              </a:rPr>
              <a:t>App</a:t>
            </a:r>
            <a:r>
              <a:rPr lang="zh-CN" altLang="en-US" b="1" u="sng" dirty="0">
                <a:solidFill>
                  <a:srgbClr val="FF0000"/>
                </a:solidFill>
              </a:rPr>
              <a:t>渠道，每年</a:t>
            </a:r>
            <a:r>
              <a:rPr lang="en-US" altLang="zh-CN" b="1" u="sng" dirty="0">
                <a:solidFill>
                  <a:srgbClr val="FF0000"/>
                </a:solidFill>
              </a:rPr>
              <a:t>2</a:t>
            </a:r>
            <a:r>
              <a:rPr lang="zh-CN" altLang="en-US" b="1" u="sng" dirty="0">
                <a:solidFill>
                  <a:srgbClr val="FF0000"/>
                </a:solidFill>
              </a:rPr>
              <a:t>亿元买量预算</a:t>
            </a:r>
            <a:r>
              <a:rPr lang="zh-CN" altLang="en-US" dirty="0"/>
              <a:t>；</a:t>
            </a:r>
            <a:endParaRPr lang="en-US" altLang="zh-CN" b="1" dirty="0">
              <a:solidFill>
                <a:srgbClr val="ED6D00"/>
              </a:solidFill>
            </a:endParaRPr>
          </a:p>
          <a:p>
            <a:pPr lvl="0"/>
            <a:r>
              <a:rPr lang="zh-CN" altLang="en-US" b="1" dirty="0">
                <a:solidFill>
                  <a:srgbClr val="ED6D00"/>
                </a:solidFill>
              </a:rPr>
              <a:t>马晓锋</a:t>
            </a:r>
            <a:r>
              <a:rPr lang="zh-CN" altLang="zh-CN" b="1" dirty="0">
                <a:solidFill>
                  <a:srgbClr val="ED6D00"/>
                </a:solidFill>
              </a:rPr>
              <a:t>，</a:t>
            </a:r>
            <a:r>
              <a:rPr lang="zh-CN" altLang="en-GB" b="1" dirty="0">
                <a:solidFill>
                  <a:srgbClr val="ED6D00"/>
                </a:solidFill>
              </a:rPr>
              <a:t>产品</a:t>
            </a:r>
            <a:r>
              <a:rPr lang="zh-CN" altLang="en-US" b="1" dirty="0">
                <a:solidFill>
                  <a:srgbClr val="ED6D00"/>
                </a:solidFill>
              </a:rPr>
              <a:t>总监（负责小睡眠产品</a:t>
            </a:r>
            <a:r>
              <a:rPr lang="en-US" altLang="zh-CN" b="1" dirty="0">
                <a:solidFill>
                  <a:srgbClr val="ED6D00"/>
                </a:solidFill>
              </a:rPr>
              <a:t>+</a:t>
            </a:r>
            <a:r>
              <a:rPr lang="zh-CN" altLang="en-US" b="1" dirty="0">
                <a:solidFill>
                  <a:srgbClr val="ED6D00"/>
                </a:solidFill>
              </a:rPr>
              <a:t>招聘）</a:t>
            </a:r>
            <a:endParaRPr lang="zh-CN" altLang="zh-CN" b="1" dirty="0">
              <a:solidFill>
                <a:srgbClr val="ED6D00"/>
              </a:solidFill>
            </a:endParaRPr>
          </a:p>
          <a:p>
            <a:pPr lvl="1"/>
            <a:r>
              <a:rPr lang="zh-CN" altLang="en-US" dirty="0"/>
              <a:t>原广东博曼心理的心理项目负责人，在广东省各地市实施过近百个心理项目的建设 </a:t>
            </a:r>
            <a:endParaRPr lang="zh-CN" altLang="zh-CN" dirty="0"/>
          </a:p>
          <a:p>
            <a:pPr lvl="0"/>
            <a:r>
              <a:rPr lang="zh-CN" altLang="en-US" b="1" dirty="0">
                <a:solidFill>
                  <a:srgbClr val="ED6D00"/>
                </a:solidFill>
              </a:rPr>
              <a:t>刘剑华</a:t>
            </a:r>
            <a:r>
              <a:rPr lang="zh-CN" altLang="zh-CN" b="1" dirty="0">
                <a:solidFill>
                  <a:srgbClr val="ED6D00"/>
                </a:solidFill>
              </a:rPr>
              <a:t>，</a:t>
            </a:r>
            <a:r>
              <a:rPr lang="zh-CN" altLang="en-US" b="1" dirty="0">
                <a:solidFill>
                  <a:srgbClr val="ED6D00"/>
                </a:solidFill>
              </a:rPr>
              <a:t>移动负责人（负责移动端技术）</a:t>
            </a:r>
            <a:endParaRPr lang="zh-CN" altLang="zh-CN" b="1" dirty="0">
              <a:solidFill>
                <a:srgbClr val="ED6D00"/>
              </a:solidFill>
            </a:endParaRPr>
          </a:p>
          <a:p>
            <a:pPr lvl="1"/>
            <a:r>
              <a:rPr lang="en-US" altLang="zh-CN" dirty="0"/>
              <a:t>8</a:t>
            </a:r>
            <a:r>
              <a:rPr lang="zh-CN" altLang="en-US" dirty="0"/>
              <a:t>年</a:t>
            </a:r>
            <a:r>
              <a:rPr lang="en-US" altLang="zh-CN" dirty="0"/>
              <a:t>IT</a:t>
            </a:r>
            <a:r>
              <a:rPr lang="zh-CN" altLang="en-US" dirty="0"/>
              <a:t>经验，通晓各种开发语言的全栈工程师。前广州火鹰科技技术负责人，加入心潮前年薪百万  </a:t>
            </a:r>
            <a:endParaRPr lang="zh-CN" altLang="zh-CN" dirty="0"/>
          </a:p>
        </p:txBody>
      </p:sp>
      <p:sp>
        <p:nvSpPr>
          <p:cNvPr id="8" name="文本框 7">
            <a:extLst>
              <a:ext uri="{FF2B5EF4-FFF2-40B4-BE49-F238E27FC236}">
                <a16:creationId xmlns:a16="http://schemas.microsoft.com/office/drawing/2014/main" id="{D62A6327-B8D6-49DC-AC61-7C057F67F20F}"/>
              </a:ext>
            </a:extLst>
          </p:cNvPr>
          <p:cNvSpPr txBox="1"/>
          <p:nvPr/>
        </p:nvSpPr>
        <p:spPr>
          <a:xfrm>
            <a:off x="704528" y="3933056"/>
            <a:ext cx="5112568" cy="3716402"/>
          </a:xfrm>
          <a:prstGeom prst="rect">
            <a:avLst/>
          </a:prstGeom>
          <a:noFill/>
        </p:spPr>
        <p:txBody>
          <a:bodyPr wrap="square" rtlCol="0">
            <a:spAutoFit/>
          </a:bodyPr>
          <a:lstStyle/>
          <a:p>
            <a:pPr>
              <a:lnSpc>
                <a:spcPct val="150000"/>
              </a:lnSpc>
            </a:pPr>
            <a:r>
              <a:rPr lang="en-US" altLang="zh-CN" sz="1050" b="1" u="sng" dirty="0">
                <a:solidFill>
                  <a:schemeClr val="bg1">
                    <a:lumMod val="10000"/>
                  </a:schemeClr>
                </a:solidFill>
                <a:latin typeface="Kaiti SC" panose="02010600040101010101" pitchFamily="2" charset="-122"/>
                <a:ea typeface="Kaiti SC" panose="02010600040101010101" pitchFamily="2" charset="-122"/>
              </a:rPr>
              <a:t>CEO</a:t>
            </a:r>
            <a:r>
              <a:rPr lang="zh-CN" altLang="en-US" sz="1050" b="1" u="sng" dirty="0">
                <a:solidFill>
                  <a:schemeClr val="bg1">
                    <a:lumMod val="10000"/>
                  </a:schemeClr>
                </a:solidFill>
                <a:latin typeface="Kaiti SC" panose="02010600040101010101" pitchFamily="2" charset="-122"/>
                <a:ea typeface="Kaiti SC" panose="02010600040101010101" pitchFamily="2" charset="-122"/>
              </a:rPr>
              <a:t>：</a:t>
            </a:r>
            <a:endParaRPr lang="en-US" altLang="zh-CN" sz="105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心理领域初心、专业积累及资源；</a:t>
            </a:r>
            <a:r>
              <a:rPr lang="en-US" altLang="zh-CN" sz="1050" dirty="0">
                <a:solidFill>
                  <a:schemeClr val="bg1">
                    <a:lumMod val="10000"/>
                  </a:schemeClr>
                </a:solidFill>
                <a:latin typeface="Kaiti SC" panose="02010600040101010101" pitchFamily="2" charset="-122"/>
                <a:ea typeface="Kaiti SC" panose="02010600040101010101" pitchFamily="2" charset="-122"/>
              </a:rPr>
              <a:t>IQ</a:t>
            </a:r>
            <a:r>
              <a:rPr lang="zh-CN" altLang="en-US" sz="1050" dirty="0">
                <a:solidFill>
                  <a:schemeClr val="bg1">
                    <a:lumMod val="10000"/>
                  </a:schemeClr>
                </a:solidFill>
                <a:latin typeface="Kaiti SC" panose="02010600040101010101" pitchFamily="2" charset="-122"/>
                <a:ea typeface="Kaiti SC" panose="02010600040101010101" pitchFamily="2" charset="-122"/>
              </a:rPr>
              <a:t>高；</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心理咨询训练对于管理发展很有帮助，带团队有潜力；但目前无大团队管理经验；</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目前商业经验不足，体现在融资和竞争战略上；</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05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050" b="1" u="sng" dirty="0">
                <a:solidFill>
                  <a:schemeClr val="bg1">
                    <a:lumMod val="10000"/>
                  </a:schemeClr>
                </a:solidFill>
                <a:latin typeface="Kaiti SC" panose="02010600040101010101" pitchFamily="2" charset="-122"/>
                <a:ea typeface="Kaiti SC" panose="02010600040101010101" pitchFamily="2" charset="-122"/>
              </a:rPr>
              <a:t>团队：</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团队氛围不错，工作勤奋，坚韧、有创业拼搏精神；大部分成员为大幅度降薪来到小睡眠；</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运营较强，能抓住新流量渠道红利期；</a:t>
            </a:r>
            <a:endParaRPr lang="en-US" altLang="zh-CN" sz="105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050" dirty="0">
                <a:solidFill>
                  <a:schemeClr val="bg1">
                    <a:lumMod val="10000"/>
                  </a:schemeClr>
                </a:solidFill>
                <a:latin typeface="Kaiti SC" panose="02010600040101010101" pitchFamily="2" charset="-122"/>
                <a:ea typeface="Kaiti SC" panose="02010600040101010101" pitchFamily="2" charset="-122"/>
              </a:rPr>
              <a:t>产品一般；</a:t>
            </a:r>
          </a:p>
          <a:p>
            <a:pPr marL="171450" indent="-171450">
              <a:lnSpc>
                <a:spcPct val="150000"/>
              </a:lnSpc>
              <a:buFont typeface="Arial" panose="020B0604020202020204" pitchFamily="34" charset="0"/>
              <a:buChar char="•"/>
            </a:pPr>
            <a:r>
              <a:rPr lang="zh-CN" altLang="en-US" sz="1100" dirty="0">
                <a:solidFill>
                  <a:schemeClr val="bg1">
                    <a:lumMod val="10000"/>
                  </a:schemeClr>
                </a:solidFill>
                <a:latin typeface="Kaiti SC" panose="02010600040101010101" pitchFamily="2" charset="-122"/>
                <a:ea typeface="Kaiti SC" panose="02010600040101010101" pitchFamily="2" charset="-122"/>
              </a:rPr>
              <a:t>需补充：产品、商业化、硬件等人才</a:t>
            </a:r>
            <a:endParaRPr lang="en-US" altLang="zh-CN" sz="11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553910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824D4-A1EF-5846-8634-223265B169B1}"/>
              </a:ext>
            </a:extLst>
          </p:cNvPr>
          <p:cNvSpPr>
            <a:spLocks noGrp="1"/>
          </p:cNvSpPr>
          <p:nvPr>
            <p:ph type="title"/>
          </p:nvPr>
        </p:nvSpPr>
        <p:spPr/>
        <p:txBody>
          <a:bodyPr/>
          <a:lstStyle/>
          <a:p>
            <a:r>
              <a:rPr kumimoji="1" lang="zh-CN" altLang="en-US" dirty="0"/>
              <a:t>估值：健康类</a:t>
            </a:r>
            <a:r>
              <a:rPr kumimoji="1" lang="en-US" altLang="zh-CN" dirty="0"/>
              <a:t>App</a:t>
            </a:r>
            <a:r>
              <a:rPr kumimoji="1" lang="zh-CN" altLang="en-US" dirty="0"/>
              <a:t>融资及估值情况</a:t>
            </a:r>
          </a:p>
        </p:txBody>
      </p:sp>
      <p:pic>
        <p:nvPicPr>
          <p:cNvPr id="6" name="图片 5">
            <a:extLst>
              <a:ext uri="{FF2B5EF4-FFF2-40B4-BE49-F238E27FC236}">
                <a16:creationId xmlns:a16="http://schemas.microsoft.com/office/drawing/2014/main" id="{264509F2-6EF3-794C-8FAA-F07CCEB7505C}"/>
              </a:ext>
            </a:extLst>
          </p:cNvPr>
          <p:cNvPicPr>
            <a:picLocks noChangeAspect="1"/>
          </p:cNvPicPr>
          <p:nvPr/>
        </p:nvPicPr>
        <p:blipFill>
          <a:blip r:embed="rId2"/>
          <a:stretch>
            <a:fillRect/>
          </a:stretch>
        </p:blipFill>
        <p:spPr>
          <a:xfrm>
            <a:off x="682403" y="1052736"/>
            <a:ext cx="7438949" cy="5580884"/>
          </a:xfrm>
          <a:prstGeom prst="rect">
            <a:avLst/>
          </a:prstGeom>
        </p:spPr>
      </p:pic>
    </p:spTree>
    <p:extLst>
      <p:ext uri="{BB962C8B-B14F-4D97-AF65-F5344CB8AC3E}">
        <p14:creationId xmlns:p14="http://schemas.microsoft.com/office/powerpoint/2010/main" val="1267226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162AE-0628-7E46-99B4-508E19CF7AC0}"/>
              </a:ext>
            </a:extLst>
          </p:cNvPr>
          <p:cNvSpPr>
            <a:spLocks noGrp="1"/>
          </p:cNvSpPr>
          <p:nvPr>
            <p:ph type="title"/>
          </p:nvPr>
        </p:nvSpPr>
        <p:spPr/>
        <p:txBody>
          <a:bodyPr/>
          <a:lstStyle/>
          <a:p>
            <a:r>
              <a:rPr kumimoji="1" lang="zh-CN" altLang="en-US" sz="1600" dirty="0"/>
              <a:t>估值：</a:t>
            </a:r>
          </a:p>
        </p:txBody>
      </p:sp>
      <p:cxnSp>
        <p:nvCxnSpPr>
          <p:cNvPr id="6" name="直线箭头连接符 5">
            <a:extLst>
              <a:ext uri="{FF2B5EF4-FFF2-40B4-BE49-F238E27FC236}">
                <a16:creationId xmlns:a16="http://schemas.microsoft.com/office/drawing/2014/main" id="{4D5DFE40-3BA6-E445-9171-4B1D99AD7522}"/>
              </a:ext>
            </a:extLst>
          </p:cNvPr>
          <p:cNvCxnSpPr>
            <a:cxnSpLocks/>
          </p:cNvCxnSpPr>
          <p:nvPr/>
        </p:nvCxnSpPr>
        <p:spPr>
          <a:xfrm>
            <a:off x="1460163" y="6030545"/>
            <a:ext cx="6120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C0B0A23F-DF40-A046-8E5F-3032F504D232}"/>
              </a:ext>
            </a:extLst>
          </p:cNvPr>
          <p:cNvCxnSpPr>
            <a:cxnSpLocks/>
          </p:cNvCxnSpPr>
          <p:nvPr/>
        </p:nvCxnSpPr>
        <p:spPr>
          <a:xfrm flipV="1">
            <a:off x="1460163" y="2133729"/>
            <a:ext cx="0" cy="3896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2E484B9-0CC7-0E4F-B854-12B7A222205C}"/>
              </a:ext>
            </a:extLst>
          </p:cNvPr>
          <p:cNvSpPr txBox="1"/>
          <p:nvPr/>
        </p:nvSpPr>
        <p:spPr>
          <a:xfrm>
            <a:off x="920552" y="1844824"/>
            <a:ext cx="1080120" cy="276999"/>
          </a:xfrm>
          <a:prstGeom prst="rect">
            <a:avLst/>
          </a:prstGeom>
          <a:noFill/>
        </p:spPr>
        <p:txBody>
          <a:bodyPr wrap="square" rtlCol="0">
            <a:spAutoFit/>
          </a:bodyPr>
          <a:lstStyle/>
          <a:p>
            <a:r>
              <a:rPr kumimoji="1" lang="zh-CN" altLang="en-US" sz="1200" b="1" dirty="0"/>
              <a:t>月活</a:t>
            </a:r>
            <a:r>
              <a:rPr kumimoji="1" lang="en-US" altLang="zh-CN" sz="1200" b="1" dirty="0"/>
              <a:t>/</a:t>
            </a:r>
            <a:r>
              <a:rPr kumimoji="1" lang="zh-CN" altLang="en-US" sz="1200" b="1" dirty="0"/>
              <a:t>用户量</a:t>
            </a:r>
          </a:p>
        </p:txBody>
      </p:sp>
      <p:sp>
        <p:nvSpPr>
          <p:cNvPr id="15" name="文本框 14">
            <a:extLst>
              <a:ext uri="{FF2B5EF4-FFF2-40B4-BE49-F238E27FC236}">
                <a16:creationId xmlns:a16="http://schemas.microsoft.com/office/drawing/2014/main" id="{EEDFC999-AAEC-FA41-867A-3D62D26D2753}"/>
              </a:ext>
            </a:extLst>
          </p:cNvPr>
          <p:cNvSpPr txBox="1"/>
          <p:nvPr/>
        </p:nvSpPr>
        <p:spPr>
          <a:xfrm>
            <a:off x="7652851" y="5892045"/>
            <a:ext cx="936104" cy="276999"/>
          </a:xfrm>
          <a:prstGeom prst="rect">
            <a:avLst/>
          </a:prstGeom>
          <a:noFill/>
        </p:spPr>
        <p:txBody>
          <a:bodyPr wrap="square" rtlCol="0">
            <a:spAutoFit/>
          </a:bodyPr>
          <a:lstStyle/>
          <a:p>
            <a:r>
              <a:rPr kumimoji="1" lang="zh-CN" altLang="en-US" sz="1200" b="1" dirty="0"/>
              <a:t>用户量</a:t>
            </a:r>
          </a:p>
        </p:txBody>
      </p:sp>
      <p:cxnSp>
        <p:nvCxnSpPr>
          <p:cNvPr id="17" name="直线连接符 16">
            <a:extLst>
              <a:ext uri="{FF2B5EF4-FFF2-40B4-BE49-F238E27FC236}">
                <a16:creationId xmlns:a16="http://schemas.microsoft.com/office/drawing/2014/main" id="{DC359433-E2F8-8D4F-819D-52A3AD36F15E}"/>
              </a:ext>
            </a:extLst>
          </p:cNvPr>
          <p:cNvCxnSpPr>
            <a:cxnSpLocks/>
          </p:cNvCxnSpPr>
          <p:nvPr/>
        </p:nvCxnSpPr>
        <p:spPr>
          <a:xfrm flipH="1">
            <a:off x="3476388" y="2826617"/>
            <a:ext cx="13542" cy="3203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CE4B0435-5886-E945-9D76-652EF2EB8793}"/>
              </a:ext>
            </a:extLst>
          </p:cNvPr>
          <p:cNvCxnSpPr>
            <a:cxnSpLocks/>
          </p:cNvCxnSpPr>
          <p:nvPr/>
        </p:nvCxnSpPr>
        <p:spPr>
          <a:xfrm>
            <a:off x="4844539" y="2898625"/>
            <a:ext cx="0" cy="3131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BA29FE5A-6355-DE42-891C-471A62F78EED}"/>
              </a:ext>
            </a:extLst>
          </p:cNvPr>
          <p:cNvCxnSpPr>
            <a:cxnSpLocks/>
          </p:cNvCxnSpPr>
          <p:nvPr/>
        </p:nvCxnSpPr>
        <p:spPr>
          <a:xfrm>
            <a:off x="5708635" y="2970633"/>
            <a:ext cx="0" cy="3059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8D51F5A3-34A7-DA49-B8CD-3FC937B79E69}"/>
              </a:ext>
            </a:extLst>
          </p:cNvPr>
          <p:cNvCxnSpPr>
            <a:cxnSpLocks/>
          </p:cNvCxnSpPr>
          <p:nvPr/>
        </p:nvCxnSpPr>
        <p:spPr>
          <a:xfrm>
            <a:off x="2468275" y="3258665"/>
            <a:ext cx="0" cy="277188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02F6407-B752-2F46-8705-4159EB25E8E7}"/>
              </a:ext>
            </a:extLst>
          </p:cNvPr>
          <p:cNvSpPr txBox="1"/>
          <p:nvPr/>
        </p:nvSpPr>
        <p:spPr>
          <a:xfrm>
            <a:off x="2180243" y="6169044"/>
            <a:ext cx="936104" cy="276999"/>
          </a:xfrm>
          <a:prstGeom prst="rect">
            <a:avLst/>
          </a:prstGeom>
          <a:noFill/>
        </p:spPr>
        <p:txBody>
          <a:bodyPr wrap="square" rtlCol="0">
            <a:spAutoFit/>
          </a:bodyPr>
          <a:lstStyle/>
          <a:p>
            <a:r>
              <a:rPr kumimoji="1" lang="en-US" altLang="zh-CN" sz="1200" dirty="0"/>
              <a:t>3000</a:t>
            </a:r>
            <a:r>
              <a:rPr kumimoji="1" lang="zh-CN" altLang="en-US" sz="1200" dirty="0"/>
              <a:t>万</a:t>
            </a:r>
          </a:p>
        </p:txBody>
      </p:sp>
      <p:sp>
        <p:nvSpPr>
          <p:cNvPr id="23" name="文本框 22">
            <a:extLst>
              <a:ext uri="{FF2B5EF4-FFF2-40B4-BE49-F238E27FC236}">
                <a16:creationId xmlns:a16="http://schemas.microsoft.com/office/drawing/2014/main" id="{69BBB912-F9EF-264B-A3AD-1343FE099864}"/>
              </a:ext>
            </a:extLst>
          </p:cNvPr>
          <p:cNvSpPr txBox="1"/>
          <p:nvPr/>
        </p:nvSpPr>
        <p:spPr>
          <a:xfrm>
            <a:off x="3116347" y="6169044"/>
            <a:ext cx="936104" cy="276999"/>
          </a:xfrm>
          <a:prstGeom prst="rect">
            <a:avLst/>
          </a:prstGeom>
          <a:noFill/>
        </p:spPr>
        <p:txBody>
          <a:bodyPr wrap="square" rtlCol="0">
            <a:spAutoFit/>
          </a:bodyPr>
          <a:lstStyle/>
          <a:p>
            <a:r>
              <a:rPr kumimoji="1" lang="en-US" altLang="zh-CN" sz="1200" dirty="0"/>
              <a:t>6000</a:t>
            </a:r>
            <a:r>
              <a:rPr kumimoji="1" lang="zh-CN" altLang="en-US" sz="1200" dirty="0"/>
              <a:t>万</a:t>
            </a:r>
          </a:p>
        </p:txBody>
      </p:sp>
      <p:sp>
        <p:nvSpPr>
          <p:cNvPr id="24" name="文本框 23">
            <a:extLst>
              <a:ext uri="{FF2B5EF4-FFF2-40B4-BE49-F238E27FC236}">
                <a16:creationId xmlns:a16="http://schemas.microsoft.com/office/drawing/2014/main" id="{069DE166-F359-AB45-A7C7-0D3FD9D20D19}"/>
              </a:ext>
            </a:extLst>
          </p:cNvPr>
          <p:cNvSpPr txBox="1"/>
          <p:nvPr/>
        </p:nvSpPr>
        <p:spPr>
          <a:xfrm>
            <a:off x="4601340" y="6138155"/>
            <a:ext cx="936104" cy="276999"/>
          </a:xfrm>
          <a:prstGeom prst="rect">
            <a:avLst/>
          </a:prstGeom>
          <a:noFill/>
        </p:spPr>
        <p:txBody>
          <a:bodyPr wrap="square" rtlCol="0">
            <a:spAutoFit/>
          </a:bodyPr>
          <a:lstStyle/>
          <a:p>
            <a:r>
              <a:rPr kumimoji="1" lang="en-US" altLang="zh-CN" sz="1200" dirty="0"/>
              <a:t>1</a:t>
            </a:r>
            <a:r>
              <a:rPr kumimoji="1" lang="zh-CN" altLang="en-US" sz="1200" dirty="0"/>
              <a:t>亿</a:t>
            </a:r>
          </a:p>
        </p:txBody>
      </p:sp>
      <p:sp>
        <p:nvSpPr>
          <p:cNvPr id="25" name="文本框 24">
            <a:extLst>
              <a:ext uri="{FF2B5EF4-FFF2-40B4-BE49-F238E27FC236}">
                <a16:creationId xmlns:a16="http://schemas.microsoft.com/office/drawing/2014/main" id="{06E313CC-3776-B440-8C6E-AB726F580E7B}"/>
              </a:ext>
            </a:extLst>
          </p:cNvPr>
          <p:cNvSpPr txBox="1"/>
          <p:nvPr/>
        </p:nvSpPr>
        <p:spPr>
          <a:xfrm>
            <a:off x="5456606" y="6153465"/>
            <a:ext cx="936104" cy="276999"/>
          </a:xfrm>
          <a:prstGeom prst="rect">
            <a:avLst/>
          </a:prstGeom>
          <a:noFill/>
        </p:spPr>
        <p:txBody>
          <a:bodyPr wrap="square" rtlCol="0">
            <a:spAutoFit/>
          </a:bodyPr>
          <a:lstStyle/>
          <a:p>
            <a:r>
              <a:rPr kumimoji="1" lang="en-US" altLang="zh-CN" sz="1200" dirty="0"/>
              <a:t>1.2</a:t>
            </a:r>
            <a:r>
              <a:rPr kumimoji="1" lang="zh-CN" altLang="en-US" sz="1200" dirty="0"/>
              <a:t>亿</a:t>
            </a:r>
          </a:p>
        </p:txBody>
      </p:sp>
      <p:cxnSp>
        <p:nvCxnSpPr>
          <p:cNvPr id="26" name="直线连接符 25">
            <a:extLst>
              <a:ext uri="{FF2B5EF4-FFF2-40B4-BE49-F238E27FC236}">
                <a16:creationId xmlns:a16="http://schemas.microsoft.com/office/drawing/2014/main" id="{B1D15506-A670-494A-B3D2-A5737B39E70B}"/>
              </a:ext>
            </a:extLst>
          </p:cNvPr>
          <p:cNvCxnSpPr>
            <a:cxnSpLocks/>
          </p:cNvCxnSpPr>
          <p:nvPr/>
        </p:nvCxnSpPr>
        <p:spPr>
          <a:xfrm flipH="1">
            <a:off x="1369329" y="5045871"/>
            <a:ext cx="62835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492DF8D9-74BF-8D4C-8BCC-A89EF8B37A21}"/>
              </a:ext>
            </a:extLst>
          </p:cNvPr>
          <p:cNvCxnSpPr>
            <a:cxnSpLocks/>
          </p:cNvCxnSpPr>
          <p:nvPr/>
        </p:nvCxnSpPr>
        <p:spPr>
          <a:xfrm flipH="1">
            <a:off x="1297322" y="3443093"/>
            <a:ext cx="5616623"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8C19C9A8-4CFC-4148-BF6D-BE4F648257AA}"/>
              </a:ext>
            </a:extLst>
          </p:cNvPr>
          <p:cNvSpPr txBox="1"/>
          <p:nvPr/>
        </p:nvSpPr>
        <p:spPr>
          <a:xfrm>
            <a:off x="848096" y="3299757"/>
            <a:ext cx="936104" cy="276999"/>
          </a:xfrm>
          <a:prstGeom prst="rect">
            <a:avLst/>
          </a:prstGeom>
          <a:noFill/>
        </p:spPr>
        <p:txBody>
          <a:bodyPr wrap="square" rtlCol="0">
            <a:spAutoFit/>
          </a:bodyPr>
          <a:lstStyle/>
          <a:p>
            <a:r>
              <a:rPr kumimoji="1" lang="en-US" altLang="zh-CN" sz="1200" dirty="0"/>
              <a:t>1/3</a:t>
            </a:r>
            <a:endParaRPr kumimoji="1" lang="zh-CN" altLang="en-US" sz="1200" dirty="0"/>
          </a:p>
        </p:txBody>
      </p:sp>
      <p:sp>
        <p:nvSpPr>
          <p:cNvPr id="30" name="文本框 29">
            <a:extLst>
              <a:ext uri="{FF2B5EF4-FFF2-40B4-BE49-F238E27FC236}">
                <a16:creationId xmlns:a16="http://schemas.microsoft.com/office/drawing/2014/main" id="{F859E7D3-E304-7B4F-A245-1B7ABDD00661}"/>
              </a:ext>
            </a:extLst>
          </p:cNvPr>
          <p:cNvSpPr txBox="1"/>
          <p:nvPr/>
        </p:nvSpPr>
        <p:spPr>
          <a:xfrm>
            <a:off x="913332" y="4907370"/>
            <a:ext cx="936104" cy="276999"/>
          </a:xfrm>
          <a:prstGeom prst="rect">
            <a:avLst/>
          </a:prstGeom>
          <a:noFill/>
        </p:spPr>
        <p:txBody>
          <a:bodyPr wrap="square" rtlCol="0">
            <a:spAutoFit/>
          </a:bodyPr>
          <a:lstStyle/>
          <a:p>
            <a:r>
              <a:rPr kumimoji="1" lang="en-US" altLang="zh-CN" sz="1200" dirty="0"/>
              <a:t>1/6</a:t>
            </a:r>
            <a:endParaRPr kumimoji="1" lang="zh-CN" altLang="en-US" sz="1200" dirty="0"/>
          </a:p>
        </p:txBody>
      </p:sp>
      <p:sp>
        <p:nvSpPr>
          <p:cNvPr id="31" name="五角星 30">
            <a:extLst>
              <a:ext uri="{FF2B5EF4-FFF2-40B4-BE49-F238E27FC236}">
                <a16:creationId xmlns:a16="http://schemas.microsoft.com/office/drawing/2014/main" id="{BB83A5D3-5DE4-EC4D-ACD6-BE84BACDE820}"/>
              </a:ext>
            </a:extLst>
          </p:cNvPr>
          <p:cNvSpPr/>
          <p:nvPr/>
        </p:nvSpPr>
        <p:spPr>
          <a:xfrm>
            <a:off x="2396267" y="4976621"/>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0131DE7B-8DB3-4447-9FB6-42FF114716A7}"/>
              </a:ext>
            </a:extLst>
          </p:cNvPr>
          <p:cNvSpPr txBox="1"/>
          <p:nvPr/>
        </p:nvSpPr>
        <p:spPr>
          <a:xfrm>
            <a:off x="1766244" y="4893189"/>
            <a:ext cx="936104" cy="276999"/>
          </a:xfrm>
          <a:prstGeom prst="rect">
            <a:avLst/>
          </a:prstGeom>
          <a:noFill/>
        </p:spPr>
        <p:txBody>
          <a:bodyPr wrap="square" rtlCol="0">
            <a:spAutoFit/>
          </a:bodyPr>
          <a:lstStyle/>
          <a:p>
            <a:r>
              <a:rPr kumimoji="1" lang="zh-CN" altLang="en-US" sz="1200" dirty="0"/>
              <a:t>轻加</a:t>
            </a:r>
          </a:p>
        </p:txBody>
      </p:sp>
      <p:sp>
        <p:nvSpPr>
          <p:cNvPr id="33" name="文本框 32">
            <a:extLst>
              <a:ext uri="{FF2B5EF4-FFF2-40B4-BE49-F238E27FC236}">
                <a16:creationId xmlns:a16="http://schemas.microsoft.com/office/drawing/2014/main" id="{CCA599F7-D255-474D-8E9E-09D93DB44F94}"/>
              </a:ext>
            </a:extLst>
          </p:cNvPr>
          <p:cNvSpPr txBox="1"/>
          <p:nvPr/>
        </p:nvSpPr>
        <p:spPr>
          <a:xfrm>
            <a:off x="2900324" y="4182541"/>
            <a:ext cx="936104" cy="276999"/>
          </a:xfrm>
          <a:prstGeom prst="rect">
            <a:avLst/>
          </a:prstGeom>
          <a:noFill/>
        </p:spPr>
        <p:txBody>
          <a:bodyPr wrap="square" rtlCol="0">
            <a:spAutoFit/>
          </a:bodyPr>
          <a:lstStyle/>
          <a:p>
            <a:r>
              <a:rPr kumimoji="1" lang="zh-CN" altLang="en-US" sz="1200" dirty="0"/>
              <a:t>小睡眠</a:t>
            </a:r>
          </a:p>
        </p:txBody>
      </p:sp>
      <p:sp>
        <p:nvSpPr>
          <p:cNvPr id="34" name="五角星 33">
            <a:extLst>
              <a:ext uri="{FF2B5EF4-FFF2-40B4-BE49-F238E27FC236}">
                <a16:creationId xmlns:a16="http://schemas.microsoft.com/office/drawing/2014/main" id="{D850AD44-E51B-214D-BDDC-8B8D16B37FA2}"/>
              </a:ext>
            </a:extLst>
          </p:cNvPr>
          <p:cNvSpPr/>
          <p:nvPr/>
        </p:nvSpPr>
        <p:spPr>
          <a:xfrm>
            <a:off x="3188355" y="4495465"/>
            <a:ext cx="144016" cy="138499"/>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五角星 34">
            <a:extLst>
              <a:ext uri="{FF2B5EF4-FFF2-40B4-BE49-F238E27FC236}">
                <a16:creationId xmlns:a16="http://schemas.microsoft.com/office/drawing/2014/main" id="{C807CC6B-64BB-C044-991F-D888C1D1BF99}"/>
              </a:ext>
            </a:extLst>
          </p:cNvPr>
          <p:cNvSpPr/>
          <p:nvPr/>
        </p:nvSpPr>
        <p:spPr>
          <a:xfrm>
            <a:off x="3417922" y="3384356"/>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五角星 35">
            <a:extLst>
              <a:ext uri="{FF2B5EF4-FFF2-40B4-BE49-F238E27FC236}">
                <a16:creationId xmlns:a16="http://schemas.microsoft.com/office/drawing/2014/main" id="{81DF8C84-250D-0C42-BE84-B3F469BF76A3}"/>
              </a:ext>
            </a:extLst>
          </p:cNvPr>
          <p:cNvSpPr/>
          <p:nvPr/>
        </p:nvSpPr>
        <p:spPr>
          <a:xfrm>
            <a:off x="4772531" y="3384356"/>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五角星 36">
            <a:extLst>
              <a:ext uri="{FF2B5EF4-FFF2-40B4-BE49-F238E27FC236}">
                <a16:creationId xmlns:a16="http://schemas.microsoft.com/office/drawing/2014/main" id="{4A3DD91F-C78D-A34A-9F40-51D21A8BC0DA}"/>
              </a:ext>
            </a:extLst>
          </p:cNvPr>
          <p:cNvSpPr/>
          <p:nvPr/>
        </p:nvSpPr>
        <p:spPr>
          <a:xfrm>
            <a:off x="5636627" y="3806573"/>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五角星 37">
            <a:extLst>
              <a:ext uri="{FF2B5EF4-FFF2-40B4-BE49-F238E27FC236}">
                <a16:creationId xmlns:a16="http://schemas.microsoft.com/office/drawing/2014/main" id="{AE0596FD-1CBF-4A43-BFD8-5664FCB4E533}"/>
              </a:ext>
            </a:extLst>
          </p:cNvPr>
          <p:cNvSpPr/>
          <p:nvPr/>
        </p:nvSpPr>
        <p:spPr>
          <a:xfrm>
            <a:off x="5636627" y="4969252"/>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五角星 38">
            <a:extLst>
              <a:ext uri="{FF2B5EF4-FFF2-40B4-BE49-F238E27FC236}">
                <a16:creationId xmlns:a16="http://schemas.microsoft.com/office/drawing/2014/main" id="{CF0D1FF0-E39B-2944-AF69-95070148753D}"/>
              </a:ext>
            </a:extLst>
          </p:cNvPr>
          <p:cNvSpPr/>
          <p:nvPr/>
        </p:nvSpPr>
        <p:spPr>
          <a:xfrm>
            <a:off x="4772531" y="3991948"/>
            <a:ext cx="144016" cy="1384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7AC8AA0C-1718-7040-99E8-FA62FA27D3EC}"/>
              </a:ext>
            </a:extLst>
          </p:cNvPr>
          <p:cNvSpPr txBox="1"/>
          <p:nvPr/>
        </p:nvSpPr>
        <p:spPr>
          <a:xfrm>
            <a:off x="4510060" y="3098095"/>
            <a:ext cx="936104" cy="276999"/>
          </a:xfrm>
          <a:prstGeom prst="rect">
            <a:avLst/>
          </a:prstGeom>
          <a:noFill/>
        </p:spPr>
        <p:txBody>
          <a:bodyPr wrap="square" rtlCol="0">
            <a:spAutoFit/>
          </a:bodyPr>
          <a:lstStyle/>
          <a:p>
            <a:r>
              <a:rPr kumimoji="1" lang="zh-CN" altLang="en-US" sz="1200" dirty="0"/>
              <a:t>咕咚</a:t>
            </a:r>
          </a:p>
        </p:txBody>
      </p:sp>
      <p:sp>
        <p:nvSpPr>
          <p:cNvPr id="41" name="文本框 40">
            <a:extLst>
              <a:ext uri="{FF2B5EF4-FFF2-40B4-BE49-F238E27FC236}">
                <a16:creationId xmlns:a16="http://schemas.microsoft.com/office/drawing/2014/main" id="{6B78369C-7A46-064C-B804-1D4A22306FC5}"/>
              </a:ext>
            </a:extLst>
          </p:cNvPr>
          <p:cNvSpPr txBox="1"/>
          <p:nvPr/>
        </p:nvSpPr>
        <p:spPr>
          <a:xfrm>
            <a:off x="3141909" y="3100365"/>
            <a:ext cx="936104" cy="276999"/>
          </a:xfrm>
          <a:prstGeom prst="rect">
            <a:avLst/>
          </a:prstGeom>
          <a:noFill/>
        </p:spPr>
        <p:txBody>
          <a:bodyPr wrap="square" rtlCol="0">
            <a:spAutoFit/>
          </a:bodyPr>
          <a:lstStyle/>
          <a:p>
            <a:r>
              <a:rPr kumimoji="1" lang="zh-CN" altLang="en-US" sz="1200" dirty="0"/>
              <a:t>悦跑圈</a:t>
            </a:r>
          </a:p>
        </p:txBody>
      </p:sp>
      <p:sp>
        <p:nvSpPr>
          <p:cNvPr id="42" name="文本框 41">
            <a:extLst>
              <a:ext uri="{FF2B5EF4-FFF2-40B4-BE49-F238E27FC236}">
                <a16:creationId xmlns:a16="http://schemas.microsoft.com/office/drawing/2014/main" id="{895B29FA-FB4A-4048-A27B-DF834E067C2C}"/>
              </a:ext>
            </a:extLst>
          </p:cNvPr>
          <p:cNvSpPr txBox="1"/>
          <p:nvPr/>
        </p:nvSpPr>
        <p:spPr>
          <a:xfrm>
            <a:off x="4196467" y="3922697"/>
            <a:ext cx="936104" cy="276999"/>
          </a:xfrm>
          <a:prstGeom prst="rect">
            <a:avLst/>
          </a:prstGeom>
          <a:noFill/>
        </p:spPr>
        <p:txBody>
          <a:bodyPr wrap="square" rtlCol="0">
            <a:spAutoFit/>
          </a:bodyPr>
          <a:lstStyle/>
          <a:p>
            <a:r>
              <a:rPr kumimoji="1" lang="zh-CN" altLang="en-US" sz="1200" dirty="0"/>
              <a:t>大姨吗</a:t>
            </a:r>
          </a:p>
        </p:txBody>
      </p:sp>
      <p:sp>
        <p:nvSpPr>
          <p:cNvPr id="43" name="文本框 42">
            <a:extLst>
              <a:ext uri="{FF2B5EF4-FFF2-40B4-BE49-F238E27FC236}">
                <a16:creationId xmlns:a16="http://schemas.microsoft.com/office/drawing/2014/main" id="{4F31901E-55E8-0D4D-9F98-825CF97ED6D9}"/>
              </a:ext>
            </a:extLst>
          </p:cNvPr>
          <p:cNvSpPr txBox="1"/>
          <p:nvPr/>
        </p:nvSpPr>
        <p:spPr>
          <a:xfrm>
            <a:off x="5749923" y="3759394"/>
            <a:ext cx="936104" cy="276999"/>
          </a:xfrm>
          <a:prstGeom prst="rect">
            <a:avLst/>
          </a:prstGeom>
          <a:noFill/>
        </p:spPr>
        <p:txBody>
          <a:bodyPr wrap="square" rtlCol="0">
            <a:spAutoFit/>
          </a:bodyPr>
          <a:lstStyle/>
          <a:p>
            <a:r>
              <a:rPr kumimoji="1" lang="zh-CN" altLang="en-US" sz="1200" dirty="0"/>
              <a:t>美柚</a:t>
            </a:r>
          </a:p>
        </p:txBody>
      </p:sp>
      <p:sp>
        <p:nvSpPr>
          <p:cNvPr id="44" name="文本框 43">
            <a:extLst>
              <a:ext uri="{FF2B5EF4-FFF2-40B4-BE49-F238E27FC236}">
                <a16:creationId xmlns:a16="http://schemas.microsoft.com/office/drawing/2014/main" id="{C228199E-5543-C542-9654-6CE36A75F953}"/>
              </a:ext>
            </a:extLst>
          </p:cNvPr>
          <p:cNvSpPr txBox="1"/>
          <p:nvPr/>
        </p:nvSpPr>
        <p:spPr>
          <a:xfrm>
            <a:off x="5787414" y="4907370"/>
            <a:ext cx="936104" cy="276999"/>
          </a:xfrm>
          <a:prstGeom prst="rect">
            <a:avLst/>
          </a:prstGeom>
          <a:noFill/>
        </p:spPr>
        <p:txBody>
          <a:bodyPr wrap="square" rtlCol="0">
            <a:spAutoFit/>
          </a:bodyPr>
          <a:lstStyle/>
          <a:p>
            <a:r>
              <a:rPr kumimoji="1" lang="en-US" altLang="zh-CN" sz="1200" dirty="0"/>
              <a:t>Keep</a:t>
            </a:r>
            <a:endParaRPr kumimoji="1" lang="zh-CN" altLang="en-US" sz="1200" dirty="0"/>
          </a:p>
        </p:txBody>
      </p:sp>
      <p:cxnSp>
        <p:nvCxnSpPr>
          <p:cNvPr id="5" name="直接连接符 4">
            <a:extLst>
              <a:ext uri="{FF2B5EF4-FFF2-40B4-BE49-F238E27FC236}">
                <a16:creationId xmlns:a16="http://schemas.microsoft.com/office/drawing/2014/main" id="{FBB22757-7EDD-4CE6-B304-235206974126}"/>
              </a:ext>
            </a:extLst>
          </p:cNvPr>
          <p:cNvCxnSpPr>
            <a:cxnSpLocks/>
          </p:cNvCxnSpPr>
          <p:nvPr/>
        </p:nvCxnSpPr>
        <p:spPr>
          <a:xfrm>
            <a:off x="3198112" y="3244581"/>
            <a:ext cx="2707721" cy="1939788"/>
          </a:xfrm>
          <a:prstGeom prst="line">
            <a:avLst/>
          </a:prstGeom>
        </p:spPr>
        <p:style>
          <a:lnRef idx="2">
            <a:schemeClr val="accent6"/>
          </a:lnRef>
          <a:fillRef idx="0">
            <a:schemeClr val="accent6"/>
          </a:fillRef>
          <a:effectRef idx="1">
            <a:schemeClr val="accent6"/>
          </a:effectRef>
          <a:fontRef idx="minor">
            <a:schemeClr val="tx1"/>
          </a:fontRef>
        </p:style>
      </p:cxnSp>
      <p:sp>
        <p:nvSpPr>
          <p:cNvPr id="3" name="文本框 2">
            <a:extLst>
              <a:ext uri="{FF2B5EF4-FFF2-40B4-BE49-F238E27FC236}">
                <a16:creationId xmlns:a16="http://schemas.microsoft.com/office/drawing/2014/main" id="{6F2B12DC-7456-4A76-953A-08A424B7E33D}"/>
              </a:ext>
            </a:extLst>
          </p:cNvPr>
          <p:cNvSpPr txBox="1"/>
          <p:nvPr/>
        </p:nvSpPr>
        <p:spPr>
          <a:xfrm>
            <a:off x="5879856" y="5401368"/>
            <a:ext cx="2731196" cy="369332"/>
          </a:xfrm>
          <a:prstGeom prst="rect">
            <a:avLst/>
          </a:prstGeom>
          <a:noFill/>
        </p:spPr>
        <p:txBody>
          <a:bodyPr wrap="square" rtlCol="0">
            <a:spAutoFit/>
          </a:bodyPr>
          <a:lstStyle/>
          <a:p>
            <a:r>
              <a:rPr lang="en-US" altLang="zh-CN" b="1" dirty="0">
                <a:solidFill>
                  <a:srgbClr val="FF0000"/>
                </a:solidFill>
              </a:rPr>
              <a:t>2000</a:t>
            </a:r>
            <a:r>
              <a:rPr lang="zh-CN" altLang="en-US" b="1" dirty="0">
                <a:solidFill>
                  <a:srgbClr val="FF0000"/>
                </a:solidFill>
              </a:rPr>
              <a:t>万</a:t>
            </a:r>
            <a:r>
              <a:rPr lang="en-US" altLang="zh-CN" b="1" dirty="0">
                <a:solidFill>
                  <a:srgbClr val="FF0000"/>
                </a:solidFill>
              </a:rPr>
              <a:t>MAU</a:t>
            </a:r>
            <a:endParaRPr lang="zh-CN" altLang="en-US" b="1" dirty="0">
              <a:solidFill>
                <a:srgbClr val="FF0000"/>
              </a:solidFill>
            </a:endParaRPr>
          </a:p>
        </p:txBody>
      </p:sp>
      <p:cxnSp>
        <p:nvCxnSpPr>
          <p:cNvPr id="7" name="直接箭头连接符 6">
            <a:extLst>
              <a:ext uri="{FF2B5EF4-FFF2-40B4-BE49-F238E27FC236}">
                <a16:creationId xmlns:a16="http://schemas.microsoft.com/office/drawing/2014/main" id="{55F31B30-AEA3-48C5-A267-E24065897B8D}"/>
              </a:ext>
            </a:extLst>
          </p:cNvPr>
          <p:cNvCxnSpPr>
            <a:cxnSpLocks/>
          </p:cNvCxnSpPr>
          <p:nvPr/>
        </p:nvCxnSpPr>
        <p:spPr>
          <a:xfrm flipH="1" flipV="1">
            <a:off x="5924658" y="5224304"/>
            <a:ext cx="596518" cy="23569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5" name="文本框 44">
            <a:extLst>
              <a:ext uri="{FF2B5EF4-FFF2-40B4-BE49-F238E27FC236}">
                <a16:creationId xmlns:a16="http://schemas.microsoft.com/office/drawing/2014/main" id="{5C539B6A-E6AD-446D-8A5C-2C477B033115}"/>
              </a:ext>
            </a:extLst>
          </p:cNvPr>
          <p:cNvSpPr txBox="1"/>
          <p:nvPr/>
        </p:nvSpPr>
        <p:spPr>
          <a:xfrm>
            <a:off x="4448944" y="1439869"/>
            <a:ext cx="5150990" cy="156966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综合考虑市场变化、变现等因素，估计</a:t>
            </a:r>
            <a:r>
              <a:rPr lang="zh-CN" altLang="en-US" sz="1200" b="1" u="sng" dirty="0">
                <a:solidFill>
                  <a:srgbClr val="FF0000"/>
                </a:solidFill>
                <a:latin typeface="Kaiti SC" panose="02010600040101010101" pitchFamily="2" charset="-122"/>
                <a:ea typeface="Kaiti SC" panose="02010600040101010101" pitchFamily="2" charset="-122"/>
              </a:rPr>
              <a:t>下一轮</a:t>
            </a:r>
            <a:r>
              <a:rPr lang="zh-CN" altLang="en-US" sz="1200" dirty="0">
                <a:solidFill>
                  <a:schemeClr val="bg1">
                    <a:lumMod val="10000"/>
                  </a:schemeClr>
                </a:solidFill>
                <a:latin typeface="Kaiti SC" panose="02010600040101010101" pitchFamily="2" charset="-122"/>
                <a:ea typeface="Kaiti SC" panose="02010600040101010101" pitchFamily="2" charset="-122"/>
              </a:rPr>
              <a:t>融资的</a:t>
            </a:r>
            <a:r>
              <a:rPr lang="en-US" altLang="zh-CN" sz="1200" dirty="0">
                <a:solidFill>
                  <a:schemeClr val="bg1">
                    <a:lumMod val="10000"/>
                  </a:schemeClr>
                </a:solidFill>
                <a:latin typeface="Kaiti SC" panose="02010600040101010101" pitchFamily="2" charset="-122"/>
                <a:ea typeface="Kaiti SC" panose="02010600040101010101" pitchFamily="2" charset="-122"/>
              </a:rPr>
              <a:t>Milestone</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en-US" altLang="zh-CN" sz="1200" b="1" u="sng" dirty="0">
                <a:solidFill>
                  <a:srgbClr val="FF0000"/>
                </a:solidFill>
                <a:latin typeface="Kaiti SC" panose="02010600040101010101" pitchFamily="2" charset="-122"/>
                <a:ea typeface="Kaiti SC" panose="02010600040101010101" pitchFamily="2" charset="-122"/>
              </a:rPr>
              <a:t>2000</a:t>
            </a:r>
            <a:r>
              <a:rPr lang="zh-CN" altLang="en-US" sz="1200" b="1" u="sng" dirty="0">
                <a:solidFill>
                  <a:srgbClr val="FF0000"/>
                </a:solidFill>
                <a:latin typeface="Kaiti SC" panose="02010600040101010101" pitchFamily="2" charset="-122"/>
                <a:ea typeface="Kaiti SC" panose="02010600040101010101" pitchFamily="2" charset="-122"/>
              </a:rPr>
              <a:t>万</a:t>
            </a:r>
            <a:r>
              <a:rPr lang="en-US" altLang="zh-CN" sz="1200" b="1" u="sng" dirty="0">
                <a:solidFill>
                  <a:srgbClr val="FF0000"/>
                </a:solidFill>
                <a:latin typeface="Kaiti SC" panose="02010600040101010101" pitchFamily="2" charset="-122"/>
                <a:ea typeface="Kaiti SC" panose="02010600040101010101" pitchFamily="2" charset="-122"/>
              </a:rPr>
              <a:t>MAU</a:t>
            </a:r>
            <a:r>
              <a:rPr lang="zh-CN" altLang="en-US" sz="1200" b="1" u="sng" dirty="0">
                <a:solidFill>
                  <a:srgbClr val="FF0000"/>
                </a:solidFill>
                <a:latin typeface="Kaiti SC" panose="02010600040101010101" pitchFamily="2" charset="-122"/>
                <a:ea typeface="Kaiti SC" panose="02010600040101010101" pitchFamily="2" charset="-122"/>
              </a:rPr>
              <a:t>；</a:t>
            </a:r>
            <a:endParaRPr lang="en-US" altLang="zh-CN" sz="1200" b="1" u="sng" dirty="0">
              <a:solidFill>
                <a:srgbClr val="FF0000"/>
              </a:solidFill>
              <a:latin typeface="Kaiti SC" panose="02010600040101010101" pitchFamily="2" charset="-122"/>
              <a:ea typeface="Kaiti SC" panose="02010600040101010101" pitchFamily="2" charset="-122"/>
            </a:endParaRPr>
          </a:p>
          <a:p>
            <a:pPr marL="628650" lvl="1" indent="-171450">
              <a:lnSpc>
                <a:spcPct val="150000"/>
              </a:lnSpc>
              <a:buFont typeface="Arial" panose="020B0604020202020204" pitchFamily="34" charset="0"/>
              <a:buChar char="•"/>
            </a:pPr>
            <a:r>
              <a:rPr lang="zh-CN" altLang="en-US" sz="1200" b="1" u="sng" dirty="0">
                <a:solidFill>
                  <a:srgbClr val="FF0000"/>
                </a:solidFill>
                <a:latin typeface="Kaiti SC" panose="02010600040101010101" pitchFamily="2" charset="-122"/>
                <a:ea typeface="Kaiti SC" panose="02010600040101010101" pitchFamily="2" charset="-122"/>
              </a:rPr>
              <a:t>对应</a:t>
            </a:r>
            <a:r>
              <a:rPr lang="en-US" altLang="zh-CN" sz="1200" b="1" u="sng" dirty="0">
                <a:solidFill>
                  <a:srgbClr val="FF0000"/>
                </a:solidFill>
                <a:latin typeface="Kaiti SC" panose="02010600040101010101" pitchFamily="2" charset="-122"/>
                <a:ea typeface="Kaiti SC" panose="02010600040101010101" pitchFamily="2" charset="-122"/>
              </a:rPr>
              <a:t>1</a:t>
            </a:r>
            <a:r>
              <a:rPr lang="zh-CN" altLang="en-US" sz="1200" b="1" u="sng" dirty="0">
                <a:solidFill>
                  <a:srgbClr val="FF0000"/>
                </a:solidFill>
                <a:latin typeface="Kaiti SC" panose="02010600040101010101" pitchFamily="2" charset="-122"/>
                <a:ea typeface="Kaiti SC" panose="02010600040101010101" pitchFamily="2" charset="-122"/>
              </a:rPr>
              <a:t>亿美金以上估值；</a:t>
            </a:r>
            <a:endParaRPr lang="en-US" altLang="zh-CN" sz="1200" b="1" u="sng" dirty="0">
              <a:solidFill>
                <a:srgbClr val="FF0000"/>
              </a:solidFill>
              <a:latin typeface="Kaiti SC" panose="02010600040101010101" pitchFamily="2" charset="-122"/>
              <a:ea typeface="Kaiti SC" panose="02010600040101010101" pitchFamily="2" charset="-122"/>
            </a:endParaRPr>
          </a:p>
          <a:p>
            <a:pPr>
              <a:lnSpc>
                <a:spcPct val="150000"/>
              </a:lnSpc>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886937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pPr marL="446088" indent="-446088"/>
            <a:r>
              <a:rPr lang="zh-CN" altLang="en-US" dirty="0"/>
              <a:t>结论</a:t>
            </a:r>
          </a:p>
        </p:txBody>
      </p:sp>
      <p:sp>
        <p:nvSpPr>
          <p:cNvPr id="18" name="文本框 17">
            <a:extLst>
              <a:ext uri="{FF2B5EF4-FFF2-40B4-BE49-F238E27FC236}">
                <a16:creationId xmlns:a16="http://schemas.microsoft.com/office/drawing/2014/main" id="{8C93667D-5555-44E5-BB07-F3CDEEF1B537}"/>
              </a:ext>
            </a:extLst>
          </p:cNvPr>
          <p:cNvSpPr txBox="1"/>
          <p:nvPr/>
        </p:nvSpPr>
        <p:spPr>
          <a:xfrm>
            <a:off x="488504" y="1268760"/>
            <a:ext cx="9094212" cy="2862322"/>
          </a:xfrm>
          <a:prstGeom prst="rect">
            <a:avLst/>
          </a:prstGeom>
          <a:noFill/>
        </p:spPr>
        <p:txBody>
          <a:bodyPr wrap="square" rtlCol="0">
            <a:spAutoFit/>
          </a:bodyPr>
          <a:lstStyle/>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产品要素</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自</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商业路径：</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如果找</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a:lnSpc>
                <a:spcPct val="150000"/>
              </a:lnSpc>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对小睡眠的评价：</a:t>
            </a:r>
            <a:endParaRPr lang="en-US" altLang="zh-CN" sz="1200" b="1" u="sng" dirty="0">
              <a:solidFill>
                <a:schemeClr val="bg1">
                  <a:lumMod val="10000"/>
                </a:schemeClr>
              </a:solidFill>
              <a:latin typeface="Kaiti SC" panose="02010600040101010101" pitchFamily="2" charset="-122"/>
              <a:ea typeface="Kaiti SC" panose="02010600040101010101" pitchFamily="2" charset="-122"/>
            </a:endParaRPr>
          </a:p>
          <a:p>
            <a:pPr marL="171450" indent="-171450">
              <a:lnSpc>
                <a:spcPct val="150000"/>
              </a:lnSpc>
              <a:buFont typeface="Arial" panose="020B0604020202020204" pitchFamily="34" charset="0"/>
              <a:buChar char="•"/>
            </a:pPr>
            <a:r>
              <a:rPr lang="zh-CN" altLang="en-US" sz="1200" dirty="0">
                <a:solidFill>
                  <a:schemeClr val="bg1">
                    <a:lumMod val="10000"/>
                  </a:schemeClr>
                </a:solidFill>
                <a:latin typeface="Kaiti SC" panose="02010600040101010101" pitchFamily="2" charset="-122"/>
                <a:ea typeface="Kaiti SC" panose="02010600040101010101" pitchFamily="2" charset="-122"/>
              </a:rPr>
              <a:t>产品</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578107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8E41C0-514C-AD46-A908-BFEEFFD93C52}"/>
              </a:ext>
            </a:extLst>
          </p:cNvPr>
          <p:cNvSpPr>
            <a:spLocks noGrp="1"/>
          </p:cNvSpPr>
          <p:nvPr>
            <p:ph type="title"/>
          </p:nvPr>
        </p:nvSpPr>
        <p:spPr/>
        <p:txBody>
          <a:bodyPr/>
          <a:lstStyle/>
          <a:p>
            <a:r>
              <a:rPr kumimoji="1" lang="zh-CN" altLang="en-US" dirty="0"/>
              <a:t>附录</a:t>
            </a:r>
            <a:r>
              <a:rPr kumimoji="1" lang="en-US" altLang="zh-CN" dirty="0"/>
              <a:t>-</a:t>
            </a:r>
            <a:r>
              <a:rPr kumimoji="1" lang="zh-CN" altLang="en-US" dirty="0"/>
              <a:t>小睡眠用户调研：</a:t>
            </a:r>
            <a:r>
              <a:rPr kumimoji="1" lang="en-US" altLang="zh-CN" dirty="0"/>
              <a:t>30</a:t>
            </a:r>
            <a:r>
              <a:rPr kumimoji="1" lang="zh-CN" altLang="en-US" dirty="0"/>
              <a:t>岁以下用户占</a:t>
            </a:r>
            <a:r>
              <a:rPr kumimoji="1" lang="en-US" altLang="zh-CN" dirty="0"/>
              <a:t>73%</a:t>
            </a:r>
            <a:r>
              <a:rPr kumimoji="1" lang="zh-CN" altLang="en-US" dirty="0"/>
              <a:t>，入睡困难是主要困扰</a:t>
            </a:r>
          </a:p>
        </p:txBody>
      </p:sp>
      <p:sp>
        <p:nvSpPr>
          <p:cNvPr id="3" name="文本占位符 2">
            <a:extLst>
              <a:ext uri="{FF2B5EF4-FFF2-40B4-BE49-F238E27FC236}">
                <a16:creationId xmlns:a16="http://schemas.microsoft.com/office/drawing/2014/main" id="{147832A1-153A-534A-9296-319196E4CFB1}"/>
              </a:ext>
            </a:extLst>
          </p:cNvPr>
          <p:cNvSpPr>
            <a:spLocks noGrp="1"/>
          </p:cNvSpPr>
          <p:nvPr>
            <p:ph type="body" sz="quarter" idx="12"/>
          </p:nvPr>
        </p:nvSpPr>
        <p:spPr/>
        <p:txBody>
          <a:bodyPr/>
          <a:lstStyle/>
          <a:p>
            <a:r>
              <a:rPr kumimoji="1" lang="zh-CN" altLang="en-US" dirty="0"/>
              <a:t>小睡眠用户入睡时间</a:t>
            </a:r>
          </a:p>
        </p:txBody>
      </p:sp>
      <p:sp>
        <p:nvSpPr>
          <p:cNvPr id="4" name="文本占位符 3">
            <a:extLst>
              <a:ext uri="{FF2B5EF4-FFF2-40B4-BE49-F238E27FC236}">
                <a16:creationId xmlns:a16="http://schemas.microsoft.com/office/drawing/2014/main" id="{66B2714D-DCB9-CB43-B05E-FC8798565171}"/>
              </a:ext>
            </a:extLst>
          </p:cNvPr>
          <p:cNvSpPr>
            <a:spLocks noGrp="1"/>
          </p:cNvSpPr>
          <p:nvPr>
            <p:ph type="body" sz="quarter" idx="13"/>
          </p:nvPr>
        </p:nvSpPr>
        <p:spPr/>
        <p:txBody>
          <a:bodyPr/>
          <a:lstStyle/>
          <a:p>
            <a:r>
              <a:rPr kumimoji="1" lang="zh-CN" altLang="en-US" dirty="0"/>
              <a:t>用户使用小睡眠功能的分布情况</a:t>
            </a:r>
          </a:p>
          <a:p>
            <a:endParaRPr kumimoji="1" lang="zh-CN" altLang="en-US" dirty="0"/>
          </a:p>
        </p:txBody>
      </p:sp>
      <p:sp>
        <p:nvSpPr>
          <p:cNvPr id="8" name="文本占位符 7">
            <a:extLst>
              <a:ext uri="{FF2B5EF4-FFF2-40B4-BE49-F238E27FC236}">
                <a16:creationId xmlns:a16="http://schemas.microsoft.com/office/drawing/2014/main" id="{C8CEE09C-9565-2648-9A0F-8043D45DCC4A}"/>
              </a:ext>
            </a:extLst>
          </p:cNvPr>
          <p:cNvSpPr>
            <a:spLocks noGrp="1"/>
          </p:cNvSpPr>
          <p:nvPr>
            <p:ph type="body" sz="quarter" idx="18"/>
          </p:nvPr>
        </p:nvSpPr>
        <p:spPr/>
        <p:txBody>
          <a:bodyPr/>
          <a:lstStyle/>
          <a:p>
            <a:endParaRPr kumimoji="1" lang="zh-CN" altLang="en-US" dirty="0"/>
          </a:p>
        </p:txBody>
      </p:sp>
      <p:sp>
        <p:nvSpPr>
          <p:cNvPr id="9" name="文本占位符 8">
            <a:extLst>
              <a:ext uri="{FF2B5EF4-FFF2-40B4-BE49-F238E27FC236}">
                <a16:creationId xmlns:a16="http://schemas.microsoft.com/office/drawing/2014/main" id="{50A0465C-0757-C647-A502-2C690C895151}"/>
              </a:ext>
            </a:extLst>
          </p:cNvPr>
          <p:cNvSpPr>
            <a:spLocks noGrp="1"/>
          </p:cNvSpPr>
          <p:nvPr>
            <p:ph type="body" sz="quarter" idx="21"/>
          </p:nvPr>
        </p:nvSpPr>
        <p:spPr/>
        <p:txBody>
          <a:bodyPr/>
          <a:lstStyle/>
          <a:p>
            <a:r>
              <a:rPr kumimoji="1" lang="zh-CN" altLang="en-US" dirty="0"/>
              <a:t>小睡眠用户分布</a:t>
            </a:r>
          </a:p>
        </p:txBody>
      </p:sp>
      <p:sp>
        <p:nvSpPr>
          <p:cNvPr id="10" name="文本占位符 9">
            <a:extLst>
              <a:ext uri="{FF2B5EF4-FFF2-40B4-BE49-F238E27FC236}">
                <a16:creationId xmlns:a16="http://schemas.microsoft.com/office/drawing/2014/main" id="{EFA5756C-3952-3F4E-B565-09CA1A340B8C}"/>
              </a:ext>
            </a:extLst>
          </p:cNvPr>
          <p:cNvSpPr>
            <a:spLocks noGrp="1"/>
          </p:cNvSpPr>
          <p:nvPr>
            <p:ph type="body" sz="quarter" idx="22"/>
          </p:nvPr>
        </p:nvSpPr>
        <p:spPr/>
        <p:txBody>
          <a:bodyPr/>
          <a:lstStyle/>
          <a:p>
            <a:r>
              <a:rPr kumimoji="1" lang="zh-CN" altLang="en-US" dirty="0"/>
              <a:t>近一个月，用户使用小睡眠的次数</a:t>
            </a:r>
          </a:p>
        </p:txBody>
      </p:sp>
      <p:graphicFrame>
        <p:nvGraphicFramePr>
          <p:cNvPr id="23" name="内容占位符 22">
            <a:extLst>
              <a:ext uri="{FF2B5EF4-FFF2-40B4-BE49-F238E27FC236}">
                <a16:creationId xmlns:a16="http://schemas.microsoft.com/office/drawing/2014/main" id="{500D3237-AD33-C84F-AC29-412178EC489F}"/>
              </a:ext>
            </a:extLst>
          </p:cNvPr>
          <p:cNvGraphicFramePr>
            <a:graphicFrameLocks noGrp="1"/>
          </p:cNvGraphicFramePr>
          <p:nvPr>
            <p:ph sz="quarter" idx="23"/>
            <p:extLst/>
          </p:nvPr>
        </p:nvGraphicFramePr>
        <p:xfrm>
          <a:off x="5263845" y="1660996"/>
          <a:ext cx="3978275" cy="1871663"/>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占位符 12">
            <a:extLst>
              <a:ext uri="{FF2B5EF4-FFF2-40B4-BE49-F238E27FC236}">
                <a16:creationId xmlns:a16="http://schemas.microsoft.com/office/drawing/2014/main" id="{EF4F2D42-4298-6841-85E6-3B8D5D28656D}"/>
              </a:ext>
            </a:extLst>
          </p:cNvPr>
          <p:cNvSpPr>
            <a:spLocks noGrp="1"/>
          </p:cNvSpPr>
          <p:nvPr>
            <p:ph type="body" sz="quarter" idx="25"/>
          </p:nvPr>
        </p:nvSpPr>
        <p:spPr>
          <a:xfrm>
            <a:off x="662120" y="6120003"/>
            <a:ext cx="8683368" cy="368946"/>
          </a:xfrm>
        </p:spPr>
        <p:txBody>
          <a:bodyPr/>
          <a:lstStyle/>
          <a:p>
            <a:r>
              <a:rPr kumimoji="1" lang="zh-CN" altLang="en-US" dirty="0"/>
              <a:t>注：调研人群：本次问卷仅发放于小睡眠</a:t>
            </a:r>
            <a:r>
              <a:rPr kumimoji="1" lang="en-US" altLang="zh-CN" dirty="0"/>
              <a:t>App</a:t>
            </a:r>
            <a:r>
              <a:rPr kumimoji="1" lang="zh-CN" altLang="en-US" dirty="0"/>
              <a:t>，因此在抽样上为小睡眠</a:t>
            </a:r>
            <a:r>
              <a:rPr kumimoji="1" lang="en-US" altLang="zh-CN" dirty="0"/>
              <a:t>App</a:t>
            </a:r>
            <a:r>
              <a:rPr kumimoji="1" lang="zh-CN" altLang="en-US" dirty="0"/>
              <a:t>的深度使用者，有一定的样本偏差。</a:t>
            </a:r>
            <a:endParaRPr kumimoji="1" lang="en-US" altLang="zh-CN" dirty="0"/>
          </a:p>
          <a:p>
            <a:r>
              <a:rPr kumimoji="1" lang="zh-CN" altLang="en-US" dirty="0"/>
              <a:t>小睡眠</a:t>
            </a:r>
            <a:r>
              <a:rPr kumimoji="1" lang="en-US" altLang="zh-CN" dirty="0"/>
              <a:t>App</a:t>
            </a:r>
            <a:r>
              <a:rPr kumimoji="1" lang="zh-CN" altLang="en-US" dirty="0"/>
              <a:t>调研持续两天（</a:t>
            </a:r>
            <a:r>
              <a:rPr kumimoji="1" lang="en-US" altLang="zh-CN" dirty="0"/>
              <a:t>6.23-6.24</a:t>
            </a:r>
            <a:r>
              <a:rPr kumimoji="1" lang="zh-CN" altLang="en-US" dirty="0"/>
              <a:t>），问卷点击量</a:t>
            </a:r>
            <a:r>
              <a:rPr kumimoji="1" lang="en-US" altLang="zh-CN" dirty="0"/>
              <a:t>55</a:t>
            </a:r>
            <a:r>
              <a:rPr kumimoji="1" lang="zh-CN" altLang="en-US" dirty="0"/>
              <a:t>万次，共提交问卷</a:t>
            </a:r>
            <a:r>
              <a:rPr kumimoji="1" lang="en-US" altLang="zh-CN" dirty="0"/>
              <a:t>15</a:t>
            </a:r>
            <a:r>
              <a:rPr kumimoji="1" lang="zh-CN" altLang="en-US" dirty="0"/>
              <a:t>万次，转化率</a:t>
            </a:r>
            <a:r>
              <a:rPr kumimoji="1" lang="en-US" altLang="zh-CN" dirty="0"/>
              <a:t>26.7%</a:t>
            </a:r>
            <a:r>
              <a:rPr kumimoji="1" lang="zh-CN" altLang="en-US" dirty="0"/>
              <a:t>。</a:t>
            </a:r>
          </a:p>
        </p:txBody>
      </p:sp>
      <p:sp>
        <p:nvSpPr>
          <p:cNvPr id="14" name="文本占位符 13">
            <a:extLst>
              <a:ext uri="{FF2B5EF4-FFF2-40B4-BE49-F238E27FC236}">
                <a16:creationId xmlns:a16="http://schemas.microsoft.com/office/drawing/2014/main" id="{3F98BD91-B7C8-FF4F-BAF7-3F3818D1A3EB}"/>
              </a:ext>
            </a:extLst>
          </p:cNvPr>
          <p:cNvSpPr>
            <a:spLocks noGrp="1"/>
          </p:cNvSpPr>
          <p:nvPr>
            <p:ph type="body" sz="quarter" idx="26"/>
          </p:nvPr>
        </p:nvSpPr>
        <p:spPr/>
        <p:txBody>
          <a:bodyPr/>
          <a:lstStyle/>
          <a:p>
            <a:endParaRPr kumimoji="1" lang="zh-CN" altLang="en-US"/>
          </a:p>
        </p:txBody>
      </p:sp>
      <p:sp>
        <p:nvSpPr>
          <p:cNvPr id="15" name="内容占位符 14">
            <a:extLst>
              <a:ext uri="{FF2B5EF4-FFF2-40B4-BE49-F238E27FC236}">
                <a16:creationId xmlns:a16="http://schemas.microsoft.com/office/drawing/2014/main" id="{964F8306-AA8D-E149-88A5-913FFC50478E}"/>
              </a:ext>
            </a:extLst>
          </p:cNvPr>
          <p:cNvSpPr>
            <a:spLocks noGrp="1"/>
          </p:cNvSpPr>
          <p:nvPr>
            <p:ph sz="quarter" idx="29"/>
          </p:nvPr>
        </p:nvSpPr>
        <p:spPr/>
        <p:txBody>
          <a:bodyPr/>
          <a:lstStyle/>
          <a:p>
            <a:endParaRPr kumimoji="1" lang="zh-CN" altLang="en-US"/>
          </a:p>
        </p:txBody>
      </p:sp>
      <p:sp>
        <p:nvSpPr>
          <p:cNvPr id="16" name="内容占位符 15">
            <a:extLst>
              <a:ext uri="{FF2B5EF4-FFF2-40B4-BE49-F238E27FC236}">
                <a16:creationId xmlns:a16="http://schemas.microsoft.com/office/drawing/2014/main" id="{3ECAC2C6-16C4-B54D-BC3D-F1B4AC7C831F}"/>
              </a:ext>
            </a:extLst>
          </p:cNvPr>
          <p:cNvSpPr>
            <a:spLocks noGrp="1"/>
          </p:cNvSpPr>
          <p:nvPr>
            <p:ph sz="quarter" idx="30"/>
          </p:nvPr>
        </p:nvSpPr>
        <p:spPr/>
        <p:txBody>
          <a:bodyPr/>
          <a:lstStyle/>
          <a:p>
            <a:endParaRPr kumimoji="1" lang="zh-CN" altLang="en-US"/>
          </a:p>
        </p:txBody>
      </p:sp>
      <p:sp>
        <p:nvSpPr>
          <p:cNvPr id="17" name="内容占位符 16">
            <a:extLst>
              <a:ext uri="{FF2B5EF4-FFF2-40B4-BE49-F238E27FC236}">
                <a16:creationId xmlns:a16="http://schemas.microsoft.com/office/drawing/2014/main" id="{9C55E885-6B12-4B4F-84FD-E0DD44D2D0E5}"/>
              </a:ext>
            </a:extLst>
          </p:cNvPr>
          <p:cNvSpPr>
            <a:spLocks noGrp="1"/>
          </p:cNvSpPr>
          <p:nvPr>
            <p:ph sz="quarter" idx="33"/>
          </p:nvPr>
        </p:nvSpPr>
        <p:spPr/>
        <p:txBody>
          <a:bodyPr/>
          <a:lstStyle/>
          <a:p>
            <a:endParaRPr kumimoji="1" lang="zh-CN" altLang="en-US"/>
          </a:p>
        </p:txBody>
      </p:sp>
      <p:sp>
        <p:nvSpPr>
          <p:cNvPr id="18" name="内容占位符 17">
            <a:extLst>
              <a:ext uri="{FF2B5EF4-FFF2-40B4-BE49-F238E27FC236}">
                <a16:creationId xmlns:a16="http://schemas.microsoft.com/office/drawing/2014/main" id="{6FF0F8D9-4719-C147-9F54-2482D86F5D66}"/>
              </a:ext>
            </a:extLst>
          </p:cNvPr>
          <p:cNvSpPr>
            <a:spLocks noGrp="1"/>
          </p:cNvSpPr>
          <p:nvPr>
            <p:ph sz="quarter" idx="34"/>
          </p:nvPr>
        </p:nvSpPr>
        <p:spPr/>
        <p:txBody>
          <a:bodyPr/>
          <a:lstStyle/>
          <a:p>
            <a:endParaRPr kumimoji="1" lang="zh-CN" altLang="en-US"/>
          </a:p>
        </p:txBody>
      </p:sp>
      <p:sp>
        <p:nvSpPr>
          <p:cNvPr id="19" name="联机映像占位符 18">
            <a:extLst>
              <a:ext uri="{FF2B5EF4-FFF2-40B4-BE49-F238E27FC236}">
                <a16:creationId xmlns:a16="http://schemas.microsoft.com/office/drawing/2014/main" id="{96F569DE-6909-0A4E-9716-04E656023B9B}"/>
              </a:ext>
            </a:extLst>
          </p:cNvPr>
          <p:cNvSpPr>
            <a:spLocks noGrp="1"/>
          </p:cNvSpPr>
          <p:nvPr>
            <p:ph type="clipArt" sz="quarter" idx="35"/>
          </p:nvPr>
        </p:nvSpPr>
        <p:spPr/>
      </p:sp>
      <p:sp>
        <p:nvSpPr>
          <p:cNvPr id="20" name="联机映像占位符 19">
            <a:extLst>
              <a:ext uri="{FF2B5EF4-FFF2-40B4-BE49-F238E27FC236}">
                <a16:creationId xmlns:a16="http://schemas.microsoft.com/office/drawing/2014/main" id="{8DAD9A98-09D9-5B47-927D-63DB82CF463D}"/>
              </a:ext>
            </a:extLst>
          </p:cNvPr>
          <p:cNvSpPr>
            <a:spLocks noGrp="1"/>
          </p:cNvSpPr>
          <p:nvPr>
            <p:ph type="clipArt" sz="quarter" idx="36"/>
          </p:nvPr>
        </p:nvSpPr>
        <p:spPr/>
      </p:sp>
      <p:sp>
        <p:nvSpPr>
          <p:cNvPr id="21" name="联机映像占位符 20">
            <a:extLst>
              <a:ext uri="{FF2B5EF4-FFF2-40B4-BE49-F238E27FC236}">
                <a16:creationId xmlns:a16="http://schemas.microsoft.com/office/drawing/2014/main" id="{3E8CDA44-E864-7E48-98E7-55D53B770C1E}"/>
              </a:ext>
            </a:extLst>
          </p:cNvPr>
          <p:cNvSpPr>
            <a:spLocks noGrp="1"/>
          </p:cNvSpPr>
          <p:nvPr>
            <p:ph type="clipArt" sz="quarter" idx="37"/>
          </p:nvPr>
        </p:nvSpPr>
        <p:spPr/>
      </p:sp>
      <p:sp>
        <p:nvSpPr>
          <p:cNvPr id="22" name="联机映像占位符 21">
            <a:extLst>
              <a:ext uri="{FF2B5EF4-FFF2-40B4-BE49-F238E27FC236}">
                <a16:creationId xmlns:a16="http://schemas.microsoft.com/office/drawing/2014/main" id="{860C1CC4-B564-594F-980A-F52361C20532}"/>
              </a:ext>
            </a:extLst>
          </p:cNvPr>
          <p:cNvSpPr>
            <a:spLocks noGrp="1"/>
          </p:cNvSpPr>
          <p:nvPr>
            <p:ph type="clipArt" sz="quarter" idx="38"/>
          </p:nvPr>
        </p:nvSpPr>
        <p:spPr/>
      </p:sp>
      <p:graphicFrame>
        <p:nvGraphicFramePr>
          <p:cNvPr id="24" name="内容占位符 22">
            <a:extLst>
              <a:ext uri="{FF2B5EF4-FFF2-40B4-BE49-F238E27FC236}">
                <a16:creationId xmlns:a16="http://schemas.microsoft.com/office/drawing/2014/main" id="{B14BD2DD-45D5-8E4F-9364-47C09DEF3626}"/>
              </a:ext>
            </a:extLst>
          </p:cNvPr>
          <p:cNvGraphicFramePr>
            <a:graphicFrameLocks noGrp="1"/>
          </p:cNvGraphicFramePr>
          <p:nvPr>
            <p:ph sz="quarter" idx="14"/>
            <p:extLst/>
          </p:nvPr>
        </p:nvGraphicFramePr>
        <p:xfrm>
          <a:off x="528637" y="1606652"/>
          <a:ext cx="3978275" cy="18716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内容占位符 22">
            <a:extLst>
              <a:ext uri="{FF2B5EF4-FFF2-40B4-BE49-F238E27FC236}">
                <a16:creationId xmlns:a16="http://schemas.microsoft.com/office/drawing/2014/main" id="{C8A4773B-3D17-EF42-B912-8E14B892FD84}"/>
              </a:ext>
            </a:extLst>
          </p:cNvPr>
          <p:cNvGraphicFramePr>
            <a:graphicFrameLocks noGrp="1"/>
          </p:cNvGraphicFramePr>
          <p:nvPr>
            <p:ph sz="quarter" idx="24"/>
            <p:extLst/>
          </p:nvPr>
        </p:nvGraphicFramePr>
        <p:xfrm>
          <a:off x="661988" y="4210050"/>
          <a:ext cx="3978275" cy="18716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内容占位符 26">
            <a:extLst>
              <a:ext uri="{FF2B5EF4-FFF2-40B4-BE49-F238E27FC236}">
                <a16:creationId xmlns:a16="http://schemas.microsoft.com/office/drawing/2014/main" id="{18665362-99D8-E841-A30F-18BD476AE182}"/>
              </a:ext>
            </a:extLst>
          </p:cNvPr>
          <p:cNvGraphicFramePr>
            <a:graphicFrameLocks noGrp="1"/>
          </p:cNvGraphicFramePr>
          <p:nvPr>
            <p:ph sz="quarter" idx="15"/>
            <p:extLst/>
          </p:nvPr>
        </p:nvGraphicFramePr>
        <p:xfrm>
          <a:off x="5264150" y="4206875"/>
          <a:ext cx="3978275" cy="187166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00063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86381-6102-B644-9B2E-3D2DF4CE7132}"/>
              </a:ext>
            </a:extLst>
          </p:cNvPr>
          <p:cNvSpPr>
            <a:spLocks noGrp="1"/>
          </p:cNvSpPr>
          <p:nvPr>
            <p:ph type="title"/>
          </p:nvPr>
        </p:nvSpPr>
        <p:spPr/>
        <p:txBody>
          <a:bodyPr/>
          <a:lstStyle/>
          <a:p>
            <a:r>
              <a:rPr kumimoji="1" lang="zh-CN" altLang="en-US" dirty="0"/>
              <a:t>附录</a:t>
            </a:r>
            <a:r>
              <a:rPr kumimoji="1" lang="en-US" altLang="zh-CN" dirty="0"/>
              <a:t>-</a:t>
            </a:r>
            <a:r>
              <a:rPr kumimoji="1" lang="zh-CN" altLang="en-US" dirty="0"/>
              <a:t>小睡眠用户调研：</a:t>
            </a:r>
            <a:r>
              <a:rPr kumimoji="1" lang="en-US" altLang="zh-CN" dirty="0"/>
              <a:t>80%</a:t>
            </a:r>
            <a:r>
              <a:rPr kumimoji="1" lang="zh-CN" altLang="en-US" dirty="0"/>
              <a:t>的接受调查用户愿意在小睡眠上付费</a:t>
            </a:r>
          </a:p>
        </p:txBody>
      </p:sp>
      <p:sp>
        <p:nvSpPr>
          <p:cNvPr id="3" name="文本占位符 2">
            <a:extLst>
              <a:ext uri="{FF2B5EF4-FFF2-40B4-BE49-F238E27FC236}">
                <a16:creationId xmlns:a16="http://schemas.microsoft.com/office/drawing/2014/main" id="{0F4435F4-DAEC-E245-A6CC-514562596271}"/>
              </a:ext>
            </a:extLst>
          </p:cNvPr>
          <p:cNvSpPr>
            <a:spLocks noGrp="1"/>
          </p:cNvSpPr>
          <p:nvPr>
            <p:ph type="body" sz="quarter" idx="21"/>
          </p:nvPr>
        </p:nvSpPr>
        <p:spPr/>
        <p:txBody>
          <a:bodyPr/>
          <a:lstStyle/>
          <a:p>
            <a:r>
              <a:rPr kumimoji="1" lang="zh-CN" altLang="en-US" dirty="0"/>
              <a:t>为改善睡眠，用户愿意付费的项目</a:t>
            </a:r>
          </a:p>
        </p:txBody>
      </p:sp>
      <p:sp>
        <p:nvSpPr>
          <p:cNvPr id="4" name="文本占位符 3">
            <a:extLst>
              <a:ext uri="{FF2B5EF4-FFF2-40B4-BE49-F238E27FC236}">
                <a16:creationId xmlns:a16="http://schemas.microsoft.com/office/drawing/2014/main" id="{210BB452-C89F-7C41-8DAE-713B63A755E0}"/>
              </a:ext>
            </a:extLst>
          </p:cNvPr>
          <p:cNvSpPr>
            <a:spLocks noGrp="1"/>
          </p:cNvSpPr>
          <p:nvPr>
            <p:ph type="body" sz="quarter" idx="22"/>
          </p:nvPr>
        </p:nvSpPr>
        <p:spPr/>
        <p:txBody>
          <a:bodyPr/>
          <a:lstStyle/>
          <a:p>
            <a:r>
              <a:rPr kumimoji="1" lang="zh-CN" altLang="en-US" dirty="0"/>
              <a:t>用户愿意每月在小睡眠上消费的金额</a:t>
            </a:r>
          </a:p>
        </p:txBody>
      </p:sp>
      <p:sp>
        <p:nvSpPr>
          <p:cNvPr id="8" name="文本占位符 7">
            <a:extLst>
              <a:ext uri="{FF2B5EF4-FFF2-40B4-BE49-F238E27FC236}">
                <a16:creationId xmlns:a16="http://schemas.microsoft.com/office/drawing/2014/main" id="{091AF521-2AF6-B943-9BF6-7AB6FD529F2A}"/>
              </a:ext>
            </a:extLst>
          </p:cNvPr>
          <p:cNvSpPr>
            <a:spLocks noGrp="1"/>
          </p:cNvSpPr>
          <p:nvPr>
            <p:ph type="body" sz="quarter" idx="26"/>
          </p:nvPr>
        </p:nvSpPr>
        <p:spPr/>
        <p:txBody>
          <a:bodyPr/>
          <a:lstStyle/>
          <a:p>
            <a:endParaRPr kumimoji="1" lang="zh-CN" altLang="en-US"/>
          </a:p>
        </p:txBody>
      </p:sp>
      <p:graphicFrame>
        <p:nvGraphicFramePr>
          <p:cNvPr id="19" name="内容占位符 18">
            <a:extLst>
              <a:ext uri="{FF2B5EF4-FFF2-40B4-BE49-F238E27FC236}">
                <a16:creationId xmlns:a16="http://schemas.microsoft.com/office/drawing/2014/main" id="{E9F98F08-AC8C-5C4F-B822-9E31A9856B72}"/>
              </a:ext>
            </a:extLst>
          </p:cNvPr>
          <p:cNvGraphicFramePr>
            <a:graphicFrameLocks noGrp="1"/>
          </p:cNvGraphicFramePr>
          <p:nvPr>
            <p:ph sz="quarter" idx="29"/>
            <p:extLst>
              <p:ext uri="{D42A27DB-BD31-4B8C-83A1-F6EECF244321}">
                <p14:modId xmlns:p14="http://schemas.microsoft.com/office/powerpoint/2010/main" val="3368015940"/>
              </p:ext>
            </p:extLst>
          </p:nvPr>
        </p:nvGraphicFramePr>
        <p:xfrm>
          <a:off x="661988" y="1584325"/>
          <a:ext cx="1855787" cy="153988"/>
        </p:xfrm>
        <a:graphic>
          <a:graphicData uri="http://schemas.openxmlformats.org/drawingml/2006/chart">
            <c:chart xmlns:c="http://schemas.openxmlformats.org/drawingml/2006/chart" xmlns:r="http://schemas.openxmlformats.org/officeDocument/2006/relationships" r:id="rId2"/>
          </a:graphicData>
        </a:graphic>
      </p:graphicFrame>
      <p:sp>
        <p:nvSpPr>
          <p:cNvPr id="10" name="内容占位符 9">
            <a:extLst>
              <a:ext uri="{FF2B5EF4-FFF2-40B4-BE49-F238E27FC236}">
                <a16:creationId xmlns:a16="http://schemas.microsoft.com/office/drawing/2014/main" id="{9116BCB7-28EC-C249-B078-9A2DA1D98AB8}"/>
              </a:ext>
            </a:extLst>
          </p:cNvPr>
          <p:cNvSpPr>
            <a:spLocks noGrp="1"/>
          </p:cNvSpPr>
          <p:nvPr>
            <p:ph sz="quarter" idx="33"/>
          </p:nvPr>
        </p:nvSpPr>
        <p:spPr/>
        <p:txBody>
          <a:bodyPr/>
          <a:lstStyle/>
          <a:p>
            <a:endParaRPr kumimoji="1" lang="zh-CN" altLang="en-US" dirty="0"/>
          </a:p>
        </p:txBody>
      </p:sp>
      <p:sp>
        <p:nvSpPr>
          <p:cNvPr id="11" name="联机映像占位符 10">
            <a:extLst>
              <a:ext uri="{FF2B5EF4-FFF2-40B4-BE49-F238E27FC236}">
                <a16:creationId xmlns:a16="http://schemas.microsoft.com/office/drawing/2014/main" id="{E6711B0D-598D-3B42-8711-AB0CA151E0D5}"/>
              </a:ext>
            </a:extLst>
          </p:cNvPr>
          <p:cNvSpPr>
            <a:spLocks noGrp="1"/>
          </p:cNvSpPr>
          <p:nvPr>
            <p:ph type="clipArt" sz="quarter" idx="35"/>
          </p:nvPr>
        </p:nvSpPr>
        <p:spPr/>
      </p:sp>
      <p:sp>
        <p:nvSpPr>
          <p:cNvPr id="12" name="联机映像占位符 11">
            <a:extLst>
              <a:ext uri="{FF2B5EF4-FFF2-40B4-BE49-F238E27FC236}">
                <a16:creationId xmlns:a16="http://schemas.microsoft.com/office/drawing/2014/main" id="{AC3DC8FA-C163-EE43-8E05-593C6BEFA519}"/>
              </a:ext>
            </a:extLst>
          </p:cNvPr>
          <p:cNvSpPr>
            <a:spLocks noGrp="1"/>
          </p:cNvSpPr>
          <p:nvPr>
            <p:ph type="clipArt" sz="quarter" idx="36"/>
          </p:nvPr>
        </p:nvSpPr>
        <p:spPr/>
      </p:sp>
      <p:graphicFrame>
        <p:nvGraphicFramePr>
          <p:cNvPr id="13" name="内容占位符 29">
            <a:extLst>
              <a:ext uri="{FF2B5EF4-FFF2-40B4-BE49-F238E27FC236}">
                <a16:creationId xmlns:a16="http://schemas.microsoft.com/office/drawing/2014/main" id="{B9677CF7-3C8F-7E47-88A4-E90B388D7A27}"/>
              </a:ext>
            </a:extLst>
          </p:cNvPr>
          <p:cNvGraphicFramePr>
            <a:graphicFrameLocks noGrp="1"/>
          </p:cNvGraphicFramePr>
          <p:nvPr>
            <p:ph sz="quarter" idx="23"/>
            <p:extLst>
              <p:ext uri="{D42A27DB-BD31-4B8C-83A1-F6EECF244321}">
                <p14:modId xmlns:p14="http://schemas.microsoft.com/office/powerpoint/2010/main" val="2595953713"/>
              </p:ext>
            </p:extLst>
          </p:nvPr>
        </p:nvGraphicFramePr>
        <p:xfrm>
          <a:off x="661988" y="1714500"/>
          <a:ext cx="8580437" cy="18716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内容占位符 20">
            <a:extLst>
              <a:ext uri="{FF2B5EF4-FFF2-40B4-BE49-F238E27FC236}">
                <a16:creationId xmlns:a16="http://schemas.microsoft.com/office/drawing/2014/main" id="{92890A6F-5BA5-7D41-97A9-94477EB754AE}"/>
              </a:ext>
            </a:extLst>
          </p:cNvPr>
          <p:cNvGraphicFramePr>
            <a:graphicFrameLocks noGrp="1"/>
          </p:cNvGraphicFramePr>
          <p:nvPr>
            <p:ph sz="quarter" idx="24"/>
            <p:extLst>
              <p:ext uri="{D42A27DB-BD31-4B8C-83A1-F6EECF244321}">
                <p14:modId xmlns:p14="http://schemas.microsoft.com/office/powerpoint/2010/main" val="4087268064"/>
              </p:ext>
            </p:extLst>
          </p:nvPr>
        </p:nvGraphicFramePr>
        <p:xfrm>
          <a:off x="272480" y="4145183"/>
          <a:ext cx="9244012" cy="23873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88203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2311E-BD87-408D-B449-52D832CE72CA}"/>
              </a:ext>
            </a:extLst>
          </p:cNvPr>
          <p:cNvSpPr>
            <a:spLocks noGrp="1"/>
          </p:cNvSpPr>
          <p:nvPr>
            <p:ph type="title"/>
          </p:nvPr>
        </p:nvSpPr>
        <p:spPr/>
        <p:txBody>
          <a:bodyPr/>
          <a:lstStyle/>
          <a:p>
            <a:r>
              <a:rPr lang="zh-CN" altLang="en-US" dirty="0"/>
              <a:t>公司投资价值</a:t>
            </a:r>
            <a:r>
              <a:rPr lang="en-US" altLang="zh-CN" dirty="0"/>
              <a:t>-</a:t>
            </a:r>
            <a:r>
              <a:rPr lang="zh-CN" altLang="en-US" dirty="0">
                <a:latin typeface="Kaiti SC" panose="02010600040101010101" pitchFamily="2" charset="-122"/>
                <a:ea typeface="Kaiti SC" panose="02010600040101010101" pitchFamily="2" charset="-122"/>
              </a:rPr>
              <a:t>公司有希望成为睡眠经济领域的第一品牌</a:t>
            </a:r>
            <a:endParaRPr lang="zh-CN" altLang="en-US" dirty="0"/>
          </a:p>
        </p:txBody>
      </p:sp>
      <p:sp>
        <p:nvSpPr>
          <p:cNvPr id="18" name="文本框 17">
            <a:extLst>
              <a:ext uri="{FF2B5EF4-FFF2-40B4-BE49-F238E27FC236}">
                <a16:creationId xmlns:a16="http://schemas.microsoft.com/office/drawing/2014/main" id="{8C93667D-5555-44E5-BB07-F3CDEEF1B537}"/>
              </a:ext>
            </a:extLst>
          </p:cNvPr>
          <p:cNvSpPr txBox="1"/>
          <p:nvPr/>
        </p:nvSpPr>
        <p:spPr>
          <a:xfrm>
            <a:off x="662120" y="1268760"/>
            <a:ext cx="8681608" cy="6001643"/>
          </a:xfrm>
          <a:prstGeom prst="rect">
            <a:avLst/>
          </a:prstGeom>
          <a:noFill/>
        </p:spPr>
        <p:txBody>
          <a:bodyPr wrap="square" rtlCol="0">
            <a:spAutoFit/>
          </a:bodyPr>
          <a:lstStyle/>
          <a:p>
            <a:pPr marL="342900" indent="-342900">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市场规模巨大</a:t>
            </a:r>
            <a:r>
              <a:rPr lang="zh-CN" altLang="en-US" sz="1200" dirty="0">
                <a:solidFill>
                  <a:schemeClr val="bg1">
                    <a:lumMod val="10000"/>
                  </a:schemeClr>
                </a:solidFill>
                <a:latin typeface="Kaiti SC" panose="02010600040101010101" pitchFamily="2" charset="-122"/>
                <a:ea typeface="Kaiti SC" panose="02010600040101010101" pitchFamily="2" charset="-122"/>
              </a:rPr>
              <a:t>：睡眠占据了用户每天 </a:t>
            </a:r>
            <a:r>
              <a:rPr lang="en-US" altLang="zh-CN" sz="1200" dirty="0">
                <a:solidFill>
                  <a:schemeClr val="bg1">
                    <a:lumMod val="10000"/>
                  </a:schemeClr>
                </a:solidFill>
                <a:latin typeface="Kaiti SC" panose="02010600040101010101" pitchFamily="2" charset="-122"/>
                <a:ea typeface="Kaiti SC" panose="02010600040101010101" pitchFamily="2" charset="-122"/>
              </a:rPr>
              <a:t>1/3 </a:t>
            </a:r>
            <a:r>
              <a:rPr lang="zh-CN" altLang="en-US" sz="1200" dirty="0">
                <a:solidFill>
                  <a:schemeClr val="bg1">
                    <a:lumMod val="10000"/>
                  </a:schemeClr>
                </a:solidFill>
                <a:latin typeface="Kaiti SC" panose="02010600040101010101" pitchFamily="2" charset="-122"/>
                <a:ea typeface="Kaiti SC" panose="02010600040101010101" pitchFamily="2" charset="-122"/>
              </a:rPr>
              <a:t>左右的时间，中国</a:t>
            </a:r>
            <a:r>
              <a:rPr lang="zh-CN" altLang="zh-CN" sz="1200" dirty="0">
                <a:solidFill>
                  <a:schemeClr val="bg1">
                    <a:lumMod val="10000"/>
                  </a:schemeClr>
                </a:solidFill>
                <a:latin typeface="Kaiti SC" panose="02010600040101010101" pitchFamily="2" charset="-122"/>
                <a:ea typeface="Kaiti SC" panose="02010600040101010101" pitchFamily="2" charset="-122"/>
              </a:rPr>
              <a:t>居民睡眠健康堪忧，</a:t>
            </a:r>
            <a:r>
              <a:rPr lang="zh-CN" altLang="en-US" sz="1200" dirty="0">
                <a:solidFill>
                  <a:schemeClr val="bg1">
                    <a:lumMod val="10000"/>
                  </a:schemeClr>
                </a:solidFill>
                <a:latin typeface="Kaiti SC" panose="02010600040101010101" pitchFamily="2" charset="-122"/>
                <a:ea typeface="Kaiti SC" panose="02010600040101010101" pitchFamily="2" charset="-122"/>
              </a:rPr>
              <a:t>有</a:t>
            </a:r>
            <a:r>
              <a:rPr lang="en-US" altLang="zh-CN" sz="1200" dirty="0">
                <a:solidFill>
                  <a:schemeClr val="bg1">
                    <a:lumMod val="10000"/>
                  </a:schemeClr>
                </a:solidFill>
                <a:latin typeface="Kaiti SC" panose="02010600040101010101" pitchFamily="2" charset="-122"/>
                <a:ea typeface="Kaiti SC" panose="02010600040101010101" pitchFamily="2" charset="-122"/>
              </a:rPr>
              <a:t>30%</a:t>
            </a:r>
            <a:r>
              <a:rPr lang="zh-CN" altLang="en-US" sz="1200" dirty="0">
                <a:solidFill>
                  <a:schemeClr val="bg1">
                    <a:lumMod val="10000"/>
                  </a:schemeClr>
                </a:solidFill>
                <a:latin typeface="Kaiti SC" panose="02010600040101010101" pitchFamily="2" charset="-122"/>
                <a:ea typeface="Kaiti SC" panose="02010600040101010101" pitchFamily="2" charset="-122"/>
              </a:rPr>
              <a:t>左右的居民存在睡眠的问题，而存在睡眠问题的人在美国超过</a:t>
            </a:r>
            <a:r>
              <a:rPr lang="en-US" altLang="zh-CN" sz="1200" dirty="0">
                <a:solidFill>
                  <a:schemeClr val="bg1">
                    <a:lumMod val="10000"/>
                  </a:schemeClr>
                </a:solidFill>
                <a:latin typeface="Kaiti SC" panose="02010600040101010101" pitchFamily="2" charset="-122"/>
                <a:ea typeface="Kaiti SC" panose="02010600040101010101" pitchFamily="2" charset="-122"/>
              </a:rPr>
              <a:t>50%</a:t>
            </a:r>
            <a:r>
              <a:rPr lang="zh-CN" altLang="en-US" sz="1200" dirty="0">
                <a:solidFill>
                  <a:schemeClr val="bg1">
                    <a:lumMod val="10000"/>
                  </a:schemeClr>
                </a:solidFill>
                <a:latin typeface="Kaiti SC" panose="02010600040101010101" pitchFamily="2" charset="-122"/>
                <a:ea typeface="Kaiti SC" panose="02010600040101010101" pitchFamily="2" charset="-122"/>
              </a:rPr>
              <a:t>。有“睡好觉”需求的用户数量巨大，中国乃至世界的</a:t>
            </a:r>
            <a:r>
              <a:rPr lang="zh-CN" altLang="zh-CN" sz="1200" dirty="0">
                <a:solidFill>
                  <a:schemeClr val="bg1">
                    <a:lumMod val="10000"/>
                  </a:schemeClr>
                </a:solidFill>
                <a:latin typeface="Kaiti SC" panose="02010600040101010101" pitchFamily="2" charset="-122"/>
                <a:ea typeface="Kaiti SC" panose="02010600040101010101" pitchFamily="2" charset="-122"/>
              </a:rPr>
              <a:t>睡眠健康产业存在巨大</a:t>
            </a:r>
            <a:r>
              <a:rPr lang="zh-CN" altLang="en-US" sz="1200" dirty="0">
                <a:solidFill>
                  <a:schemeClr val="bg1">
                    <a:lumMod val="10000"/>
                  </a:schemeClr>
                </a:solidFill>
                <a:latin typeface="Kaiti SC" panose="02010600040101010101" pitchFamily="2" charset="-122"/>
                <a:ea typeface="Kaiti SC" panose="02010600040101010101" pitchFamily="2" charset="-122"/>
              </a:rPr>
              <a:t>升级</a:t>
            </a:r>
            <a:r>
              <a:rPr lang="zh-CN" altLang="zh-CN" sz="1200" dirty="0">
                <a:solidFill>
                  <a:schemeClr val="bg1">
                    <a:lumMod val="10000"/>
                  </a:schemeClr>
                </a:solidFill>
                <a:latin typeface="Kaiti SC" panose="02010600040101010101" pitchFamily="2" charset="-122"/>
                <a:ea typeface="Kaiti SC" panose="02010600040101010101" pitchFamily="2" charset="-122"/>
              </a:rPr>
              <a:t>潜力</a:t>
            </a:r>
            <a:r>
              <a:rPr lang="zh-CN" altLang="en-US" sz="1200" dirty="0">
                <a:solidFill>
                  <a:schemeClr val="bg1">
                    <a:lumMod val="10000"/>
                  </a:schemeClr>
                </a:solidFill>
                <a:latin typeface="Kaiti SC" panose="02010600040101010101" pitchFamily="2" charset="-122"/>
                <a:ea typeface="Kaiti SC" panose="02010600040101010101" pitchFamily="2" charset="-122"/>
              </a:rPr>
              <a:t>。</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服务于睡眠场景的优质互联网产品稀缺</a:t>
            </a:r>
            <a:r>
              <a:rPr lang="zh-CN" altLang="en-US" sz="1200" dirty="0">
                <a:solidFill>
                  <a:schemeClr val="bg1">
                    <a:lumMod val="10000"/>
                  </a:schemeClr>
                </a:solidFill>
                <a:latin typeface="Kaiti SC" panose="02010600040101010101" pitchFamily="2" charset="-122"/>
                <a:ea typeface="Kaiti SC" panose="02010600040101010101" pitchFamily="2" charset="-122"/>
              </a:rPr>
              <a:t>：国外市场已经出现估值超过</a:t>
            </a:r>
            <a:r>
              <a:rPr lang="en-US" altLang="zh-CN" sz="1200" dirty="0">
                <a:solidFill>
                  <a:schemeClr val="bg1">
                    <a:lumMod val="10000"/>
                  </a:schemeClr>
                </a:solidFill>
                <a:latin typeface="Kaiti SC" panose="02010600040101010101" pitchFamily="2" charset="-122"/>
                <a:ea typeface="Kaiti SC" panose="02010600040101010101" pitchFamily="2" charset="-122"/>
              </a:rPr>
              <a:t>2.5</a:t>
            </a:r>
            <a:r>
              <a:rPr lang="zh-CN" altLang="en-US" sz="1200" dirty="0">
                <a:solidFill>
                  <a:schemeClr val="bg1">
                    <a:lumMod val="10000"/>
                  </a:schemeClr>
                </a:solidFill>
                <a:latin typeface="Kaiti SC" panose="02010600040101010101" pitchFamily="2" charset="-122"/>
                <a:ea typeface="Kaiti SC" panose="02010600040101010101" pitchFamily="2" charset="-122"/>
              </a:rPr>
              <a:t>亿美金的对标公司，在睡眠经济领域有望出现独角兽公司，但是目前这个领域并未出现能满足用户需求的深度产品，小睡眠目前处于第一梯队，有望高速成长为睡眠经济领域的第一品牌。</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流量端优势</a:t>
            </a:r>
            <a:r>
              <a:rPr lang="zh-CN" altLang="en-US" sz="1200" dirty="0">
                <a:solidFill>
                  <a:schemeClr val="bg1">
                    <a:lumMod val="10000"/>
                  </a:schemeClr>
                </a:solidFill>
                <a:latin typeface="Kaiti SC" panose="02010600040101010101" pitchFamily="2" charset="-122"/>
                <a:ea typeface="Kaiti SC" panose="02010600040101010101" pitchFamily="2" charset="-122"/>
              </a:rPr>
              <a:t>：公司抓住了“睡眠”这个流量入口，从音频切入，快速起量。公司目前的用户增长主要靠自然流量，抓住了小程序红利期获取了大量低价的流量，与竞品拉开了一定的差距，单用户激活成本低于</a:t>
            </a:r>
            <a:r>
              <a:rPr lang="en-US" altLang="zh-CN" sz="1200" dirty="0">
                <a:solidFill>
                  <a:schemeClr val="bg1">
                    <a:lumMod val="10000"/>
                  </a:schemeClr>
                </a:solidFill>
                <a:latin typeface="Kaiti SC" panose="02010600040101010101" pitchFamily="2" charset="-122"/>
                <a:ea typeface="Kaiti SC" panose="02010600040101010101" pitchFamily="2" charset="-122"/>
              </a:rPr>
              <a:t>0.1</a:t>
            </a:r>
            <a:r>
              <a:rPr lang="zh-CN" altLang="en-US" sz="1200" dirty="0">
                <a:solidFill>
                  <a:schemeClr val="bg1">
                    <a:lumMod val="10000"/>
                  </a:schemeClr>
                </a:solidFill>
                <a:latin typeface="Kaiti SC" panose="02010600040101010101" pitchFamily="2" charset="-122"/>
                <a:ea typeface="Kaiti SC" panose="02010600040101010101" pitchFamily="2" charset="-122"/>
              </a:rPr>
              <a:t>元，并已经开始布局快应用。</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a:pP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342900" indent="-342900">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内容优势</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：与目前国内竞品相比，小睡眠所能提供音频服务的深度和广度处于业内领先水平。</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742950" lvl="1" indent="-285750">
              <a:buFont typeface="Wingdings" pitchFamily="2" charset="2"/>
              <a:buChar char="l"/>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音频内容覆盖全面</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：小睡眠的音频内容涵盖自然白噪音、</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ASMR</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、功能性噪音、专业脑波、治疗性音乐、专业引导语以及睡眠课程；所服务的领域涵盖了传统的解决入睡困难、放松助眠、增加深度睡眠时间、减少多梦</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噩梦、减少碎片化睡眠、睡后管理、躯体改善、失眠情绪调节以及个人提升等等。</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742950" lvl="1" indent="-285750">
              <a:buFont typeface="Wingdings" pitchFamily="2" charset="2"/>
              <a:buChar char="l"/>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创新的音频玩法</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：小睡眠首创的</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3</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种音频组合的方式，使得</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400</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个音频有上万种组合玩法，吸引了第一批的爱玩音频的种子用户，完成冷启动。</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742950" lvl="1" indent="-285750">
              <a:buFont typeface="Wingdings" pitchFamily="2" charset="2"/>
              <a:buChar char="l"/>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制作专业性</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：小睡眠的音频均为原创制作，在制作上遵循高标准，也配备了专业的音频制作以及音乐治疗相关人才，制作器材成本一次性投入已经接近三十万，在音频的技术细节上，自主研发了无缝衔接、变速、变调、原创</a:t>
            </a:r>
            <a:r>
              <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rPr>
              <a:t>3D</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等各项技术难点。在用户使用过程中音频更换流畅，小睡眠的音频无缝连接技术，使得用户长时间收听自然声音频也不会听到音频的断点处，用户体验良好；录制时仅需要录制较短时长，大幅降低成本。</a:t>
            </a: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342900" indent="-342900">
              <a:buFont typeface="+mj-lt"/>
              <a:buAutoNum type="arabicPeriod"/>
            </a:pPr>
            <a:endParaRPr lang="en-US" altLang="zh-CN" sz="1200" dirty="0">
              <a:solidFill>
                <a:schemeClr val="bg1">
                  <a:lumMod val="10000"/>
                </a:schemeClr>
              </a:solidFill>
              <a:latin typeface="Kaiti SC" panose="02010600040101010101" pitchFamily="2" charset="-122"/>
              <a:ea typeface="Kaiti SC" panose="02010600040101010101" pitchFamily="2" charset="-122"/>
              <a:cs typeface="KaiTi" charset="-122"/>
            </a:endParaRPr>
          </a:p>
          <a:p>
            <a:pPr marL="342900" indent="-342900">
              <a:buFont typeface="+mj-lt"/>
              <a:buAutoNum type="arabicPeriod" startAt="5"/>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算法和数据库优势</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：公司有</a:t>
            </a:r>
            <a:r>
              <a:rPr lang="zh-CN" altLang="zh-CN" sz="1200" dirty="0">
                <a:solidFill>
                  <a:schemeClr val="bg1">
                    <a:lumMod val="10000"/>
                  </a:schemeClr>
                </a:solidFill>
                <a:latin typeface="Kaiti SC" panose="02010600040101010101" pitchFamily="2" charset="-122"/>
                <a:ea typeface="Kaiti SC" panose="02010600040101010101" pitchFamily="2" charset="-122"/>
              </a:rPr>
              <a:t>自主知识产权的生理情绪算法数据库，是国内领先且唯一的大样本中国人情绪生理数据库，小睡眠可计算出不同人群适宜入睡的情绪状态，亦可实时监测方案是否有效改善情绪帮助提高睡眠质量，技术适应范围广，</a:t>
            </a:r>
            <a:r>
              <a:rPr lang="zh-CN" altLang="en-US" sz="1200" dirty="0">
                <a:solidFill>
                  <a:schemeClr val="bg1">
                    <a:lumMod val="10000"/>
                  </a:schemeClr>
                </a:solidFill>
                <a:latin typeface="Kaiti SC" panose="02010600040101010101" pitchFamily="2" charset="-122"/>
                <a:ea typeface="Kaiti SC" panose="02010600040101010101" pitchFamily="2" charset="-122"/>
              </a:rPr>
              <a:t>目前已</a:t>
            </a:r>
            <a:r>
              <a:rPr lang="zh-CN" altLang="zh-CN" sz="1200" dirty="0">
                <a:solidFill>
                  <a:schemeClr val="bg1">
                    <a:lumMod val="10000"/>
                  </a:schemeClr>
                </a:solidFill>
                <a:latin typeface="Kaiti SC" panose="02010600040101010101" pitchFamily="2" charset="-122"/>
                <a:ea typeface="Kaiti SC" panose="02010600040101010101" pitchFamily="2" charset="-122"/>
              </a:rPr>
              <a:t>授权</a:t>
            </a:r>
            <a:r>
              <a:rPr lang="zh-CN" altLang="en-US" sz="1200" dirty="0">
                <a:solidFill>
                  <a:schemeClr val="bg1">
                    <a:lumMod val="10000"/>
                  </a:schemeClr>
                </a:solidFill>
                <a:latin typeface="Kaiti SC" panose="02010600040101010101" pitchFamily="2" charset="-122"/>
                <a:ea typeface="Kaiti SC" panose="02010600040101010101" pitchFamily="2" charset="-122"/>
              </a:rPr>
              <a:t>华为、小米等公司的</a:t>
            </a:r>
            <a:r>
              <a:rPr lang="zh-CN" altLang="zh-CN" sz="1200" dirty="0">
                <a:solidFill>
                  <a:schemeClr val="bg1">
                    <a:lumMod val="10000"/>
                  </a:schemeClr>
                </a:solidFill>
                <a:latin typeface="Kaiti SC" panose="02010600040101010101" pitchFamily="2" charset="-122"/>
                <a:ea typeface="Kaiti SC" panose="02010600040101010101" pitchFamily="2" charset="-122"/>
              </a:rPr>
              <a:t>睡眠耳机、睡眠手环以及各式智能家居使用，帮助各类硬件形成功能闭环，提供相应的解决方案。</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startAt="5"/>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342900" indent="-342900">
              <a:buFont typeface="+mj-lt"/>
              <a:buAutoNum type="arabicPeriod" startAt="5"/>
            </a:pPr>
            <a:r>
              <a:rPr lang="zh-CN" altLang="en-US" sz="1200" b="1" u="sng" dirty="0">
                <a:solidFill>
                  <a:schemeClr val="bg1">
                    <a:lumMod val="10000"/>
                  </a:schemeClr>
                </a:solidFill>
                <a:latin typeface="Kaiti SC" panose="02010600040101010101" pitchFamily="2" charset="-122"/>
                <a:ea typeface="Kaiti SC" panose="02010600040101010101" pitchFamily="2" charset="-122"/>
                <a:cs typeface="KaiTi" charset="-122"/>
              </a:rPr>
              <a:t>留存率较高：</a:t>
            </a:r>
            <a:r>
              <a:rPr lang="zh-CN" altLang="en-US" sz="1200" dirty="0">
                <a:solidFill>
                  <a:schemeClr val="bg1">
                    <a:lumMod val="10000"/>
                  </a:schemeClr>
                </a:solidFill>
                <a:latin typeface="Kaiti SC" panose="02010600040101010101" pitchFamily="2" charset="-122"/>
                <a:ea typeface="Kaiti SC" panose="02010600040101010101" pitchFamily="2" charset="-122"/>
                <a:cs typeface="KaiTi" charset="-122"/>
              </a:rPr>
              <a:t>目前产品的</a:t>
            </a:r>
            <a:r>
              <a:rPr lang="zh-CN" altLang="en-US" sz="1200" dirty="0">
                <a:solidFill>
                  <a:schemeClr val="bg1">
                    <a:lumMod val="10000"/>
                  </a:schemeClr>
                </a:solidFill>
                <a:latin typeface="Kaiti SC" panose="02010600040101010101" pitchFamily="2" charset="-122"/>
                <a:ea typeface="Kaiti SC" panose="02010600040101010101" pitchFamily="2" charset="-122"/>
              </a:rPr>
              <a:t>留存率较好，</a:t>
            </a:r>
            <a:r>
              <a:rPr lang="en-US" altLang="zh-CN" sz="1200" dirty="0">
                <a:solidFill>
                  <a:schemeClr val="bg1">
                    <a:lumMod val="10000"/>
                  </a:schemeClr>
                </a:solidFill>
                <a:latin typeface="Kaiti SC" panose="02010600040101010101" pitchFamily="2" charset="-122"/>
                <a:ea typeface="Kaiti SC" panose="02010600040101010101" pitchFamily="2" charset="-122"/>
              </a:rPr>
              <a:t>6</a:t>
            </a:r>
            <a:r>
              <a:rPr lang="zh-CN" altLang="en-US" sz="1200" dirty="0">
                <a:solidFill>
                  <a:schemeClr val="bg1">
                    <a:lumMod val="10000"/>
                  </a:schemeClr>
                </a:solidFill>
                <a:latin typeface="Kaiti SC" panose="02010600040101010101" pitchFamily="2" charset="-122"/>
                <a:ea typeface="Kaiti SC" panose="02010600040101010101" pitchFamily="2" charset="-122"/>
              </a:rPr>
              <a:t>个月留存近</a:t>
            </a:r>
            <a:r>
              <a:rPr lang="en-US" altLang="zh-CN" sz="1200" dirty="0">
                <a:solidFill>
                  <a:schemeClr val="bg1">
                    <a:lumMod val="10000"/>
                  </a:schemeClr>
                </a:solidFill>
                <a:latin typeface="Kaiti SC" panose="02010600040101010101" pitchFamily="2" charset="-122"/>
                <a:ea typeface="Kaiti SC" panose="02010600040101010101" pitchFamily="2" charset="-122"/>
              </a:rPr>
              <a:t>30%</a:t>
            </a:r>
            <a:r>
              <a:rPr lang="zh-CN" altLang="en-US" sz="1200" dirty="0">
                <a:solidFill>
                  <a:schemeClr val="bg1">
                    <a:lumMod val="10000"/>
                  </a:schemeClr>
                </a:solidFill>
                <a:latin typeface="Kaiti SC" panose="02010600040101010101" pitchFamily="2" charset="-122"/>
                <a:ea typeface="Kaiti SC" panose="02010600040101010101" pitchFamily="2" charset="-122"/>
              </a:rPr>
              <a:t>，接近于长留存的</a:t>
            </a:r>
            <a:r>
              <a:rPr lang="en-US" altLang="zh-CN" sz="1200" dirty="0">
                <a:solidFill>
                  <a:schemeClr val="bg1">
                    <a:lumMod val="10000"/>
                  </a:schemeClr>
                </a:solidFill>
                <a:latin typeface="Kaiti SC" panose="02010600040101010101" pitchFamily="2" charset="-122"/>
                <a:ea typeface="Kaiti SC" panose="02010600040101010101" pitchFamily="2" charset="-122"/>
              </a:rPr>
              <a:t>A</a:t>
            </a:r>
            <a:r>
              <a:rPr lang="zh-CN" altLang="en-US" sz="1200" dirty="0">
                <a:solidFill>
                  <a:schemeClr val="bg1">
                    <a:lumMod val="10000"/>
                  </a:schemeClr>
                </a:solidFill>
                <a:latin typeface="Kaiti SC" panose="02010600040101010101" pitchFamily="2" charset="-122"/>
                <a:ea typeface="Kaiti SC" panose="02010600040101010101" pitchFamily="2" charset="-122"/>
              </a:rPr>
              <a:t>类产品。用户单日使用时长较长，达</a:t>
            </a:r>
            <a:r>
              <a:rPr lang="en-US" altLang="zh-CN" sz="1200" dirty="0">
                <a:solidFill>
                  <a:schemeClr val="bg1">
                    <a:lumMod val="10000"/>
                  </a:schemeClr>
                </a:solidFill>
                <a:latin typeface="Kaiti SC" panose="02010600040101010101" pitchFamily="2" charset="-122"/>
                <a:ea typeface="Kaiti SC" panose="02010600040101010101" pitchFamily="2" charset="-122"/>
              </a:rPr>
              <a:t>144</a:t>
            </a:r>
            <a:r>
              <a:rPr lang="zh-CN" altLang="en-US" sz="1200" dirty="0">
                <a:solidFill>
                  <a:schemeClr val="bg1">
                    <a:lumMod val="10000"/>
                  </a:schemeClr>
                </a:solidFill>
                <a:latin typeface="Kaiti SC" panose="02010600040101010101" pitchFamily="2" charset="-122"/>
                <a:ea typeface="Kaiti SC" panose="02010600040101010101" pitchFamily="2" charset="-122"/>
              </a:rPr>
              <a:t>分钟。</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228600" indent="-228600">
              <a:buFontTx/>
              <a:buAutoNum type="arabicPeriod" startAt="4"/>
            </a:pP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endParaRPr lang="zh-CN" altLang="zh-CN" sz="1200" dirty="0">
              <a:latin typeface="+mn-ea"/>
            </a:endParaRPr>
          </a:p>
          <a:p>
            <a:endParaRPr lang="en-US" altLang="zh-CN" sz="1200" dirty="0">
              <a:latin typeface="+mn-ea"/>
              <a:cs typeface="KaiTi" charset="-122"/>
            </a:endParaRPr>
          </a:p>
        </p:txBody>
      </p:sp>
    </p:spTree>
    <p:extLst>
      <p:ext uri="{BB962C8B-B14F-4D97-AF65-F5344CB8AC3E}">
        <p14:creationId xmlns:p14="http://schemas.microsoft.com/office/powerpoint/2010/main" val="2210546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DE469-4F86-4AAF-B4F7-330E4C8FFABF}"/>
              </a:ext>
            </a:extLst>
          </p:cNvPr>
          <p:cNvSpPr>
            <a:spLocks noGrp="1"/>
          </p:cNvSpPr>
          <p:nvPr>
            <p:ph type="title"/>
          </p:nvPr>
        </p:nvSpPr>
        <p:spPr/>
        <p:txBody>
          <a:bodyPr/>
          <a:lstStyle/>
          <a:p>
            <a:pPr lvl="0"/>
            <a:r>
              <a:rPr lang="zh-CN" altLang="zh-CN" dirty="0"/>
              <a:t>可能影响公司持续经营能力的风险因素</a:t>
            </a:r>
            <a:endParaRPr lang="zh-CN" altLang="en-US" dirty="0"/>
          </a:p>
        </p:txBody>
      </p:sp>
      <p:sp>
        <p:nvSpPr>
          <p:cNvPr id="4" name="文本框 3">
            <a:extLst>
              <a:ext uri="{FF2B5EF4-FFF2-40B4-BE49-F238E27FC236}">
                <a16:creationId xmlns:a16="http://schemas.microsoft.com/office/drawing/2014/main" id="{EEB38A7E-64B4-4398-AA61-7AF43975163C}"/>
              </a:ext>
            </a:extLst>
          </p:cNvPr>
          <p:cNvSpPr txBox="1"/>
          <p:nvPr/>
        </p:nvSpPr>
        <p:spPr>
          <a:xfrm>
            <a:off x="416496" y="1412776"/>
            <a:ext cx="8681608" cy="4530471"/>
          </a:xfrm>
          <a:prstGeom prst="rect">
            <a:avLst/>
          </a:prstGeom>
          <a:noFill/>
        </p:spPr>
        <p:txBody>
          <a:bodyPr wrap="square" rtlCol="0">
            <a:spAutoFit/>
          </a:bodyPr>
          <a:lstStyle/>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用户圈层需要扩展</a:t>
            </a:r>
            <a:r>
              <a:rPr lang="zh-CN" altLang="en-US" sz="1200" dirty="0">
                <a:solidFill>
                  <a:schemeClr val="bg1">
                    <a:lumMod val="10000"/>
                  </a:schemeClr>
                </a:solidFill>
                <a:latin typeface="Kaiti SC" panose="02010600040101010101" pitchFamily="2" charset="-122"/>
                <a:ea typeface="Kaiti SC" panose="02010600040101010101" pitchFamily="2" charset="-122"/>
              </a:rPr>
              <a:t>：产品早期用户大部分为对音频爱好者，需继续扩展用户圈层，找到真正有助眠需求的用户，这是比音频爱好者更大的用户群。</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产品的活跃度较低</a:t>
            </a:r>
            <a:r>
              <a:rPr lang="zh-CN" altLang="en-US" sz="1200" dirty="0">
                <a:solidFill>
                  <a:schemeClr val="bg1">
                    <a:lumMod val="10000"/>
                  </a:schemeClr>
                </a:solidFill>
                <a:latin typeface="Kaiti SC" panose="02010600040101010101" pitchFamily="2" charset="-122"/>
                <a:ea typeface="Kaiti SC" panose="02010600040101010101" pitchFamily="2" charset="-122"/>
              </a:rPr>
              <a:t>：产品的日活用户仅占总用户的</a:t>
            </a:r>
            <a:r>
              <a:rPr lang="en-US" altLang="zh-CN" sz="1200" dirty="0">
                <a:solidFill>
                  <a:schemeClr val="bg1">
                    <a:lumMod val="10000"/>
                  </a:schemeClr>
                </a:solidFill>
                <a:latin typeface="Kaiti SC" panose="02010600040101010101" pitchFamily="2" charset="-122"/>
                <a:ea typeface="Kaiti SC" panose="02010600040101010101" pitchFamily="2" charset="-122"/>
              </a:rPr>
              <a:t>5%</a:t>
            </a:r>
            <a:r>
              <a:rPr lang="zh-CN" altLang="en-US" sz="1200" dirty="0">
                <a:solidFill>
                  <a:schemeClr val="bg1">
                    <a:lumMod val="10000"/>
                  </a:schemeClr>
                </a:solidFill>
                <a:latin typeface="Kaiti SC" panose="02010600040101010101" pitchFamily="2" charset="-122"/>
                <a:ea typeface="Kaiti SC" panose="02010600040101010101" pitchFamily="2" charset="-122"/>
              </a:rPr>
              <a:t>，月活用户仅占总用户的</a:t>
            </a:r>
            <a:r>
              <a:rPr lang="en-US" altLang="zh-CN" sz="1200" dirty="0">
                <a:solidFill>
                  <a:schemeClr val="bg1">
                    <a:lumMod val="10000"/>
                  </a:schemeClr>
                </a:solidFill>
                <a:latin typeface="Kaiti SC" panose="02010600040101010101" pitchFamily="2" charset="-122"/>
                <a:ea typeface="Kaiti SC" panose="02010600040101010101" pitchFamily="2" charset="-122"/>
              </a:rPr>
              <a:t>20%</a:t>
            </a:r>
            <a:r>
              <a:rPr lang="zh-CN" altLang="en-US" sz="1200" dirty="0">
                <a:solidFill>
                  <a:schemeClr val="bg1">
                    <a:lumMod val="10000"/>
                  </a:schemeClr>
                </a:solidFill>
                <a:latin typeface="Kaiti SC" panose="02010600040101010101" pitchFamily="2" charset="-122"/>
                <a:ea typeface="Kaiti SC" panose="02010600040101010101" pitchFamily="2" charset="-122"/>
              </a:rPr>
              <a:t>，低于美柚、大姨妈等女性健康管理类产品及咕咚、悦动圈跑步类产品。用户量未超过</a:t>
            </a:r>
            <a:r>
              <a:rPr lang="en-US" altLang="zh-CN" sz="1200" dirty="0">
                <a:solidFill>
                  <a:schemeClr val="bg1">
                    <a:lumMod val="10000"/>
                  </a:schemeClr>
                </a:solidFill>
                <a:latin typeface="Kaiti SC" panose="02010600040101010101" pitchFamily="2" charset="-122"/>
                <a:ea typeface="Kaiti SC" panose="02010600040101010101" pitchFamily="2" charset="-122"/>
              </a:rPr>
              <a:t>1</a:t>
            </a:r>
            <a:r>
              <a:rPr lang="zh-CN" altLang="en-US" sz="1200" dirty="0">
                <a:solidFill>
                  <a:schemeClr val="bg1">
                    <a:lumMod val="10000"/>
                  </a:schemeClr>
                </a:solidFill>
                <a:latin typeface="Kaiti SC" panose="02010600040101010101" pitchFamily="2" charset="-122"/>
                <a:ea typeface="Kaiti SC" panose="02010600040101010101" pitchFamily="2" charset="-122"/>
              </a:rPr>
              <a:t>亿，并没有在用户规模上形成壁垒。</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产品目前功能单一，未解决用户的真正需求</a:t>
            </a:r>
            <a:r>
              <a:rPr lang="zh-CN" altLang="en-US" sz="1200" dirty="0">
                <a:solidFill>
                  <a:schemeClr val="bg1">
                    <a:lumMod val="10000"/>
                  </a:schemeClr>
                </a:solidFill>
                <a:latin typeface="Kaiti SC" panose="02010600040101010101" pitchFamily="2" charset="-122"/>
                <a:ea typeface="Kaiti SC" panose="02010600040101010101" pitchFamily="2" charset="-122"/>
              </a:rPr>
              <a:t>：产品目前的音频播放工具属性较强，仅满足了用户浅层次的需求，并没有一款深度产解决用户的真正需求，因此也导致了用户活跃度较低。</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商业化前景不明朗：</a:t>
            </a:r>
            <a:r>
              <a:rPr lang="zh-CN" altLang="en-US" sz="1200" dirty="0">
                <a:solidFill>
                  <a:schemeClr val="bg1">
                    <a:lumMod val="10000"/>
                  </a:schemeClr>
                </a:solidFill>
                <a:latin typeface="Kaiti SC" panose="02010600040101010101" pitchFamily="2" charset="-122"/>
                <a:ea typeface="Kaiti SC" panose="02010600040101010101" pitchFamily="2" charset="-122"/>
              </a:rPr>
              <a:t>公司暂时未进行广告变现，也并未做出音频付费类或硬件类的爆款产品，目前市场上尚未出现助眠类</a:t>
            </a:r>
            <a:r>
              <a:rPr lang="en-US" altLang="zh-CN" sz="1200" dirty="0">
                <a:solidFill>
                  <a:schemeClr val="bg1">
                    <a:lumMod val="10000"/>
                  </a:schemeClr>
                </a:solidFill>
                <a:latin typeface="Kaiti SC" panose="02010600040101010101" pitchFamily="2" charset="-122"/>
                <a:ea typeface="Kaiti SC" panose="02010600040101010101" pitchFamily="2" charset="-122"/>
              </a:rPr>
              <a:t>/</a:t>
            </a:r>
            <a:r>
              <a:rPr lang="zh-CN" altLang="en-US" sz="1200" dirty="0">
                <a:solidFill>
                  <a:schemeClr val="bg1">
                    <a:lumMod val="10000"/>
                  </a:schemeClr>
                </a:solidFill>
                <a:latin typeface="Kaiti SC" panose="02010600040101010101" pitchFamily="2" charset="-122"/>
                <a:ea typeface="Kaiti SC" panose="02010600040101010101" pitchFamily="2" charset="-122"/>
              </a:rPr>
              <a:t>冥想类的爆款付费课程，用户对此方向的付费意愿强度不明确。商业化方面仍存在较大不确定性。</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marL="800100" lvl="1" indent="-342900">
              <a:lnSpc>
                <a:spcPct val="200000"/>
              </a:lnSpc>
              <a:buFont typeface="+mj-lt"/>
              <a:buAutoNum type="arabicPeriod"/>
            </a:pPr>
            <a:r>
              <a:rPr lang="zh-CN" altLang="en-US" sz="1200" b="1" u="sng" dirty="0">
                <a:solidFill>
                  <a:schemeClr val="bg1">
                    <a:lumMod val="10000"/>
                  </a:schemeClr>
                </a:solidFill>
                <a:latin typeface="Kaiti SC" panose="02010600040101010101" pitchFamily="2" charset="-122"/>
                <a:ea typeface="Kaiti SC" panose="02010600040101010101" pitchFamily="2" charset="-122"/>
              </a:rPr>
              <a:t>团队在融资经验、管理经验上有不足之处：</a:t>
            </a:r>
            <a:r>
              <a:rPr lang="en-US" altLang="zh-CN" sz="1200" dirty="0">
                <a:solidFill>
                  <a:schemeClr val="bg1">
                    <a:lumMod val="10000"/>
                  </a:schemeClr>
                </a:solidFill>
                <a:latin typeface="Kaiti SC" panose="02010600040101010101" pitchFamily="2" charset="-122"/>
                <a:ea typeface="Kaiti SC" panose="02010600040101010101" pitchFamily="2" charset="-122"/>
              </a:rPr>
              <a:t>CEO</a:t>
            </a:r>
            <a:r>
              <a:rPr lang="zh-CN" altLang="en-US" sz="1200" dirty="0">
                <a:solidFill>
                  <a:schemeClr val="bg1">
                    <a:lumMod val="10000"/>
                  </a:schemeClr>
                </a:solidFill>
                <a:latin typeface="Kaiti SC" panose="02010600040101010101" pitchFamily="2" charset="-122"/>
                <a:ea typeface="Kaiti SC" panose="02010600040101010101" pitchFamily="2" charset="-122"/>
              </a:rPr>
              <a:t>在创业前无管理大团队的经验，今年将扩张团队至</a:t>
            </a:r>
            <a:r>
              <a:rPr lang="en-US" altLang="zh-CN" sz="1200" dirty="0">
                <a:solidFill>
                  <a:schemeClr val="bg1">
                    <a:lumMod val="10000"/>
                  </a:schemeClr>
                </a:solidFill>
                <a:latin typeface="Kaiti SC" panose="02010600040101010101" pitchFamily="2" charset="-122"/>
                <a:ea typeface="Kaiti SC" panose="02010600040101010101" pitchFamily="2" charset="-122"/>
              </a:rPr>
              <a:t>50-80</a:t>
            </a:r>
            <a:r>
              <a:rPr lang="zh-CN" altLang="en-US" sz="1200" dirty="0">
                <a:solidFill>
                  <a:schemeClr val="bg1">
                    <a:lumMod val="10000"/>
                  </a:schemeClr>
                </a:solidFill>
                <a:latin typeface="Kaiti SC" panose="02010600040101010101" pitchFamily="2" charset="-122"/>
                <a:ea typeface="Kaiti SC" panose="02010600040101010101" pitchFamily="2" charset="-122"/>
              </a:rPr>
              <a:t>人，在管理方面将面临较大挑战。团队近两年未融资，团队并没有在占据小程序红利，先发优势明显的基础上，通过快速融资与竞争对手拉开差距。</a:t>
            </a:r>
            <a:endParaRPr lang="en-US" altLang="zh-CN" sz="1200" dirty="0">
              <a:solidFill>
                <a:schemeClr val="bg1">
                  <a:lumMod val="10000"/>
                </a:schemeClr>
              </a:solidFill>
              <a:latin typeface="Kaiti SC" panose="02010600040101010101" pitchFamily="2" charset="-122"/>
              <a:ea typeface="Kaiti SC" panose="02010600040101010101" pitchFamily="2" charset="-122"/>
            </a:endParaRPr>
          </a:p>
          <a:p>
            <a:pPr lvl="1">
              <a:lnSpc>
                <a:spcPct val="200000"/>
              </a:lnSpc>
            </a:pPr>
            <a:endParaRPr lang="zh-CN" altLang="en-US" sz="1400" dirty="0">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2123430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E2156-0EDF-2A41-B06E-FBEA48016578}"/>
              </a:ext>
            </a:extLst>
          </p:cNvPr>
          <p:cNvSpPr>
            <a:spLocks noGrp="1"/>
          </p:cNvSpPr>
          <p:nvPr>
            <p:ph type="title"/>
          </p:nvPr>
        </p:nvSpPr>
        <p:spPr/>
        <p:txBody>
          <a:bodyPr/>
          <a:lstStyle/>
          <a:p>
            <a:r>
              <a:rPr kumimoji="1" lang="zh-CN" altLang="en-US" dirty="0"/>
              <a:t>产品介绍：第三方内嵌小睡眠内容</a:t>
            </a:r>
          </a:p>
        </p:txBody>
      </p:sp>
      <p:sp>
        <p:nvSpPr>
          <p:cNvPr id="6" name="文本占位符 5">
            <a:extLst>
              <a:ext uri="{FF2B5EF4-FFF2-40B4-BE49-F238E27FC236}">
                <a16:creationId xmlns:a16="http://schemas.microsoft.com/office/drawing/2014/main" id="{92D741F5-08AE-6448-B7E7-08136C43C7E0}"/>
              </a:ext>
            </a:extLst>
          </p:cNvPr>
          <p:cNvSpPr>
            <a:spLocks noGrp="1"/>
          </p:cNvSpPr>
          <p:nvPr>
            <p:ph type="body" sz="quarter" idx="22"/>
          </p:nvPr>
        </p:nvSpPr>
        <p:spPr/>
        <p:txBody>
          <a:bodyPr/>
          <a:lstStyle/>
          <a:p>
            <a:r>
              <a:rPr kumimoji="1" lang="zh-CN" altLang="en-US" dirty="0"/>
              <a:t>华为运动健康</a:t>
            </a:r>
            <a:r>
              <a:rPr kumimoji="1" lang="en-US" altLang="zh-CN" dirty="0"/>
              <a:t>App-</a:t>
            </a:r>
            <a:r>
              <a:rPr kumimoji="1" lang="zh-CN" altLang="en-US" dirty="0"/>
              <a:t>舒眠减压模块</a:t>
            </a:r>
          </a:p>
        </p:txBody>
      </p:sp>
      <p:sp>
        <p:nvSpPr>
          <p:cNvPr id="7" name="内容占位符 6">
            <a:extLst>
              <a:ext uri="{FF2B5EF4-FFF2-40B4-BE49-F238E27FC236}">
                <a16:creationId xmlns:a16="http://schemas.microsoft.com/office/drawing/2014/main" id="{182331AB-F0DB-034A-B194-E37CCE671BC2}"/>
              </a:ext>
            </a:extLst>
          </p:cNvPr>
          <p:cNvSpPr>
            <a:spLocks noGrp="1"/>
          </p:cNvSpPr>
          <p:nvPr>
            <p:ph sz="quarter" idx="24"/>
          </p:nvPr>
        </p:nvSpPr>
        <p:spPr>
          <a:xfrm>
            <a:off x="662120" y="1702346"/>
            <a:ext cx="3978000" cy="1366613"/>
          </a:xfrm>
        </p:spPr>
        <p:txBody>
          <a:bodyPr/>
          <a:lstStyle/>
          <a:p>
            <a:r>
              <a:rPr lang="en-US" altLang="zh-CN" dirty="0"/>
              <a:t>2017</a:t>
            </a:r>
            <a:r>
              <a:rPr lang="zh-CN" altLang="en-US" dirty="0"/>
              <a:t>年</a:t>
            </a:r>
            <a:r>
              <a:rPr lang="en-US" altLang="zh-CN" dirty="0"/>
              <a:t>7</a:t>
            </a:r>
            <a:r>
              <a:rPr lang="zh-CN" altLang="en-US" dirty="0"/>
              <a:t>月上线，截至</a:t>
            </a:r>
            <a:r>
              <a:rPr lang="en-US" altLang="zh-CN" dirty="0"/>
              <a:t>18</a:t>
            </a:r>
            <a:r>
              <a:rPr lang="zh-CN" altLang="en-US" dirty="0"/>
              <a:t>年</a:t>
            </a:r>
            <a:r>
              <a:rPr lang="en-US" altLang="zh-CN" dirty="0"/>
              <a:t>8</a:t>
            </a:r>
            <a:r>
              <a:rPr lang="zh-CN" altLang="en-US" dirty="0"/>
              <a:t>月累计使用过舒眠减压服务的用户数： </a:t>
            </a:r>
            <a:r>
              <a:rPr lang="en-US" altLang="zh-CN" dirty="0"/>
              <a:t>2416</a:t>
            </a:r>
            <a:r>
              <a:rPr lang="zh-CN" altLang="en-US" dirty="0"/>
              <a:t>万</a:t>
            </a:r>
          </a:p>
          <a:p>
            <a:r>
              <a:rPr lang="zh-CN" altLang="en-US" dirty="0"/>
              <a:t>日新增用户：</a:t>
            </a:r>
            <a:r>
              <a:rPr lang="en-US" altLang="zh-CN" dirty="0"/>
              <a:t>5-7</a:t>
            </a:r>
            <a:r>
              <a:rPr lang="zh-CN" altLang="en-US" dirty="0"/>
              <a:t>万</a:t>
            </a:r>
          </a:p>
          <a:p>
            <a:r>
              <a:rPr lang="zh-CN" altLang="en-US" dirty="0"/>
              <a:t>日活跃用户：</a:t>
            </a:r>
            <a:r>
              <a:rPr lang="en-US" altLang="zh-CN" dirty="0"/>
              <a:t>80-100</a:t>
            </a:r>
            <a:r>
              <a:rPr lang="zh-CN" altLang="en-US" dirty="0"/>
              <a:t>万</a:t>
            </a:r>
            <a:endParaRPr lang="en-US" altLang="zh-CN" dirty="0"/>
          </a:p>
          <a:p>
            <a:r>
              <a:rPr lang="zh-CN" altLang="en-US" dirty="0"/>
              <a:t>月活跃用户：</a:t>
            </a:r>
            <a:r>
              <a:rPr lang="en-US" altLang="zh-CN" dirty="0"/>
              <a:t>400</a:t>
            </a:r>
            <a:r>
              <a:rPr lang="zh-CN" altLang="en-US" dirty="0"/>
              <a:t>万</a:t>
            </a:r>
            <a:r>
              <a:rPr lang="en-US" altLang="zh-CN" dirty="0"/>
              <a:t>+</a:t>
            </a:r>
          </a:p>
          <a:p>
            <a:r>
              <a:rPr lang="zh-CN" altLang="en-US" dirty="0"/>
              <a:t>月</a:t>
            </a:r>
            <a:r>
              <a:rPr lang="en-US" altLang="zh-CN" dirty="0"/>
              <a:t>PV</a:t>
            </a:r>
            <a:r>
              <a:rPr lang="zh-CN" altLang="en-US" dirty="0"/>
              <a:t>值：</a:t>
            </a:r>
            <a:r>
              <a:rPr lang="en-US" altLang="zh-CN" dirty="0"/>
              <a:t>1600</a:t>
            </a:r>
            <a:r>
              <a:rPr lang="zh-CN" altLang="en-US" dirty="0"/>
              <a:t>万</a:t>
            </a:r>
            <a:endParaRPr lang="en-US" altLang="zh-CN" dirty="0"/>
          </a:p>
          <a:p>
            <a:pPr marL="0" indent="0">
              <a:buNone/>
            </a:pPr>
            <a:endParaRPr lang="zh-CN" altLang="en-US" dirty="0"/>
          </a:p>
          <a:p>
            <a:pPr marL="0" indent="0">
              <a:buNone/>
            </a:pPr>
            <a:endParaRPr kumimoji="1" lang="zh-CN" altLang="en-US" dirty="0"/>
          </a:p>
        </p:txBody>
      </p:sp>
      <p:sp>
        <p:nvSpPr>
          <p:cNvPr id="11" name="联机映像占位符 10">
            <a:extLst>
              <a:ext uri="{FF2B5EF4-FFF2-40B4-BE49-F238E27FC236}">
                <a16:creationId xmlns:a16="http://schemas.microsoft.com/office/drawing/2014/main" id="{5DD88BA9-58CE-F84A-ADB3-A09A05885A31}"/>
              </a:ext>
            </a:extLst>
          </p:cNvPr>
          <p:cNvSpPr>
            <a:spLocks noGrp="1"/>
          </p:cNvSpPr>
          <p:nvPr>
            <p:ph type="clipArt" sz="quarter" idx="35"/>
          </p:nvPr>
        </p:nvSpPr>
        <p:spPr/>
      </p:sp>
      <p:pic>
        <p:nvPicPr>
          <p:cNvPr id="13" name="图片 12">
            <a:extLst>
              <a:ext uri="{FF2B5EF4-FFF2-40B4-BE49-F238E27FC236}">
                <a16:creationId xmlns:a16="http://schemas.microsoft.com/office/drawing/2014/main" id="{B164477D-AC2A-DA4F-B8EC-7DFEDFFD2443}"/>
              </a:ext>
            </a:extLst>
          </p:cNvPr>
          <p:cNvPicPr>
            <a:picLocks noChangeAspect="1"/>
          </p:cNvPicPr>
          <p:nvPr/>
        </p:nvPicPr>
        <p:blipFill>
          <a:blip r:embed="rId2"/>
          <a:stretch>
            <a:fillRect/>
          </a:stretch>
        </p:blipFill>
        <p:spPr>
          <a:xfrm>
            <a:off x="610319" y="3245561"/>
            <a:ext cx="3719558" cy="3109552"/>
          </a:xfrm>
          <a:prstGeom prst="rect">
            <a:avLst/>
          </a:prstGeom>
        </p:spPr>
      </p:pic>
      <p:sp>
        <p:nvSpPr>
          <p:cNvPr id="15" name="文本占位符 2">
            <a:extLst>
              <a:ext uri="{FF2B5EF4-FFF2-40B4-BE49-F238E27FC236}">
                <a16:creationId xmlns:a16="http://schemas.microsoft.com/office/drawing/2014/main" id="{EA16AAE7-89C6-4168-8EC4-1D6ECCEF55FA}"/>
              </a:ext>
            </a:extLst>
          </p:cNvPr>
          <p:cNvSpPr>
            <a:spLocks noGrp="1"/>
          </p:cNvSpPr>
          <p:nvPr>
            <p:ph type="body" sz="quarter" idx="12"/>
          </p:nvPr>
        </p:nvSpPr>
        <p:spPr>
          <a:xfrm>
            <a:off x="5213746" y="3106736"/>
            <a:ext cx="3978000" cy="322263"/>
          </a:xfrm>
        </p:spPr>
        <p:txBody>
          <a:bodyPr/>
          <a:lstStyle/>
          <a:p>
            <a:r>
              <a:rPr kumimoji="1" lang="zh-CN" altLang="en-US" dirty="0"/>
              <a:t>华为</a:t>
            </a:r>
            <a:r>
              <a:rPr kumimoji="1" lang="en-US" altLang="zh-CN" dirty="0"/>
              <a:t>B5</a:t>
            </a:r>
            <a:r>
              <a:rPr kumimoji="1" lang="zh-CN" altLang="en-US" dirty="0"/>
              <a:t>手环（售价</a:t>
            </a:r>
            <a:r>
              <a:rPr kumimoji="1" lang="en-US" altLang="zh-CN" dirty="0"/>
              <a:t>1199</a:t>
            </a:r>
            <a:r>
              <a:rPr kumimoji="1" lang="zh-CN" altLang="en-US" dirty="0"/>
              <a:t>元）</a:t>
            </a:r>
          </a:p>
        </p:txBody>
      </p:sp>
      <p:sp>
        <p:nvSpPr>
          <p:cNvPr id="16" name="文本占位符 5">
            <a:extLst>
              <a:ext uri="{FF2B5EF4-FFF2-40B4-BE49-F238E27FC236}">
                <a16:creationId xmlns:a16="http://schemas.microsoft.com/office/drawing/2014/main" id="{FDC419F9-21FF-455D-8C3B-9B0FF41E110C}"/>
              </a:ext>
            </a:extLst>
          </p:cNvPr>
          <p:cNvSpPr txBox="1">
            <a:spLocks/>
          </p:cNvSpPr>
          <p:nvPr/>
        </p:nvSpPr>
        <p:spPr>
          <a:xfrm>
            <a:off x="5143994" y="1209689"/>
            <a:ext cx="3978000" cy="322263"/>
          </a:xfrm>
          <a:prstGeom prst="rect">
            <a:avLst/>
          </a:prstGeom>
        </p:spPr>
        <p:txBody>
          <a:bodyPr vert="horz" lIns="0" tIns="45720" rIns="0" bIns="45720" rtlCol="0" anchor="t" anchorCtr="0">
            <a:noAutofit/>
          </a:bodyPr>
          <a:lstStyle>
            <a:lvl1pPr marL="0" indent="0" algn="ctr" defTabSz="914400" rtl="0" eaLnBrk="1" latinLnBrk="0" hangingPunct="1">
              <a:spcBef>
                <a:spcPts val="600"/>
              </a:spcBef>
              <a:buSzPct val="90000"/>
              <a:buFont typeface="Wingdings" pitchFamily="2" charset="2"/>
              <a:buNone/>
              <a:defRPr sz="1200" b="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1100" kern="1200" baseline="0">
                <a:solidFill>
                  <a:schemeClr val="tx1"/>
                </a:solidFill>
                <a:latin typeface="Arial" panose="020B0604020202020204" pitchFamily="34" charset="0"/>
                <a:ea typeface="楷体" panose="02010609060101010101" pitchFamily="49" charset="-122"/>
                <a:cs typeface="+mn-cs"/>
              </a:defRPr>
            </a:lvl2pPr>
            <a:lvl3pPr marL="684212" indent="0" algn="l" defTabSz="914400" rtl="0" eaLnBrk="1" latinLnBrk="0" hangingPunct="1">
              <a:spcBef>
                <a:spcPts val="600"/>
              </a:spcBef>
              <a:buSzPct val="90000"/>
              <a:buFont typeface="Wingdings" pitchFamily="2" charset="2"/>
              <a:buNone/>
              <a:defRPr sz="1100" kern="1200" baseline="0">
                <a:solidFill>
                  <a:schemeClr val="tx1"/>
                </a:solidFill>
                <a:latin typeface="Arial" panose="020B0604020202020204" pitchFamily="34" charset="0"/>
                <a:ea typeface="楷体" panose="02010609060101010101" pitchFamily="49" charset="-122"/>
                <a:cs typeface="+mn-cs"/>
              </a:defRPr>
            </a:lvl3pPr>
            <a:lvl4pPr marL="1371600" indent="0" algn="l" defTabSz="914400" rtl="0" eaLnBrk="1" latinLnBrk="0" hangingPunct="1">
              <a:spcBef>
                <a:spcPts val="600"/>
              </a:spcBef>
              <a:buSzPct val="90000"/>
              <a:buFont typeface="Wingdings" pitchFamily="2" charset="2"/>
              <a:buNone/>
              <a:defRPr sz="1100" kern="1200" baseline="0">
                <a:solidFill>
                  <a:schemeClr val="tx1"/>
                </a:solidFill>
                <a:latin typeface="Arial" panose="020B0604020202020204" pitchFamily="34" charset="0"/>
                <a:ea typeface="楷体" panose="02010609060101010101" pitchFamily="49" charset="-122"/>
                <a:cs typeface="+mn-cs"/>
              </a:defRPr>
            </a:lvl4pPr>
            <a:lvl5pPr marL="1828800" indent="0" algn="l" defTabSz="914400" rtl="0" eaLnBrk="1" latinLnBrk="0" hangingPunct="1">
              <a:spcBef>
                <a:spcPts val="600"/>
              </a:spcBef>
              <a:buSzPct val="90000"/>
              <a:buFont typeface="Arial" pitchFamily="34" charset="0"/>
              <a:buNone/>
              <a:defRPr sz="1100" kern="1200" baseline="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华为荣耀心晴耳机（售价</a:t>
            </a:r>
            <a:r>
              <a:rPr kumimoji="1" lang="en-US" altLang="zh-CN" dirty="0"/>
              <a:t>249</a:t>
            </a:r>
            <a:r>
              <a:rPr kumimoji="1" lang="zh-CN" altLang="en-US" dirty="0"/>
              <a:t>元）</a:t>
            </a:r>
          </a:p>
        </p:txBody>
      </p:sp>
      <p:sp>
        <p:nvSpPr>
          <p:cNvPr id="18" name="内容占位符 6">
            <a:extLst>
              <a:ext uri="{FF2B5EF4-FFF2-40B4-BE49-F238E27FC236}">
                <a16:creationId xmlns:a16="http://schemas.microsoft.com/office/drawing/2014/main" id="{ACEB8599-DF08-403C-8C71-50A75CFE096C}"/>
              </a:ext>
            </a:extLst>
          </p:cNvPr>
          <p:cNvSpPr txBox="1">
            <a:spLocks/>
          </p:cNvSpPr>
          <p:nvPr/>
        </p:nvSpPr>
        <p:spPr>
          <a:xfrm>
            <a:off x="5143994" y="1693486"/>
            <a:ext cx="3978000" cy="1172729"/>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小睡眠与中科院心理研究所联合研发，基于</a:t>
            </a:r>
            <a:r>
              <a:rPr lang="en-US" altLang="zh-CN" dirty="0"/>
              <a:t>HRV(Heart</a:t>
            </a:r>
            <a:r>
              <a:rPr lang="zh-CN" altLang="en-US" dirty="0"/>
              <a:t> </a:t>
            </a:r>
            <a:r>
              <a:rPr lang="en-US" altLang="zh-CN" dirty="0"/>
              <a:t>rate</a:t>
            </a:r>
            <a:r>
              <a:rPr lang="zh-CN" altLang="en-US" dirty="0"/>
              <a:t> </a:t>
            </a:r>
            <a:r>
              <a:rPr lang="en-US" altLang="zh-CN" dirty="0"/>
              <a:t>variability)</a:t>
            </a:r>
            <a:r>
              <a:rPr lang="zh-CN" altLang="en-US" dirty="0"/>
              <a:t>心率变异性算法，快速评估耳机佩戴者的心理压力等级，输出对应的“心晴指数”，针对不同场景，提供反馈式放松训练，帮助用户达到放松效果。</a:t>
            </a:r>
          </a:p>
          <a:p>
            <a:r>
              <a:rPr lang="en-US" altLang="zh-CN" dirty="0"/>
              <a:t>2017</a:t>
            </a:r>
            <a:r>
              <a:rPr lang="zh-CN" altLang="en-US" dirty="0"/>
              <a:t>年</a:t>
            </a:r>
            <a:r>
              <a:rPr lang="en-US" altLang="zh-CN" dirty="0"/>
              <a:t>7</a:t>
            </a:r>
            <a:r>
              <a:rPr lang="zh-CN" altLang="en-US" dirty="0"/>
              <a:t>月</a:t>
            </a:r>
            <a:r>
              <a:rPr lang="en-US" altLang="zh-CN" dirty="0"/>
              <a:t>-2018</a:t>
            </a:r>
            <a:r>
              <a:rPr lang="zh-CN" altLang="en-US" dirty="0"/>
              <a:t>年</a:t>
            </a:r>
            <a:r>
              <a:rPr lang="en-US" altLang="zh-CN" dirty="0"/>
              <a:t>8</a:t>
            </a:r>
            <a:r>
              <a:rPr lang="zh-CN" altLang="en-US" dirty="0"/>
              <a:t>月底，耳机调用心晴指数</a:t>
            </a:r>
            <a:r>
              <a:rPr lang="en-US" altLang="zh-CN" dirty="0"/>
              <a:t>165</a:t>
            </a:r>
            <a:r>
              <a:rPr lang="zh-CN" altLang="en-US" dirty="0"/>
              <a:t>万次，放松训练调用</a:t>
            </a:r>
            <a:r>
              <a:rPr lang="en-US" altLang="zh-CN" dirty="0"/>
              <a:t>375</a:t>
            </a:r>
            <a:r>
              <a:rPr lang="zh-CN" altLang="en-US" dirty="0"/>
              <a:t>万次，其中完成次数</a:t>
            </a:r>
            <a:r>
              <a:rPr lang="en-US" altLang="zh-CN" dirty="0"/>
              <a:t>235</a:t>
            </a:r>
            <a:r>
              <a:rPr lang="zh-CN" altLang="en-US" dirty="0"/>
              <a:t>万次。</a:t>
            </a:r>
          </a:p>
          <a:p>
            <a:pPr marL="0" indent="0">
              <a:buFont typeface="Wingdings" pitchFamily="2" charset="2"/>
              <a:buNone/>
            </a:pPr>
            <a:endParaRPr kumimoji="1" lang="zh-CN" altLang="en-US" dirty="0"/>
          </a:p>
        </p:txBody>
      </p:sp>
      <p:sp>
        <p:nvSpPr>
          <p:cNvPr id="19" name="联机映像占位符 11">
            <a:extLst>
              <a:ext uri="{FF2B5EF4-FFF2-40B4-BE49-F238E27FC236}">
                <a16:creationId xmlns:a16="http://schemas.microsoft.com/office/drawing/2014/main" id="{2DA8D755-E397-4FC2-BBDD-60A5CEC55BA5}"/>
              </a:ext>
            </a:extLst>
          </p:cNvPr>
          <p:cNvSpPr>
            <a:spLocks noGrp="1"/>
          </p:cNvSpPr>
          <p:nvPr>
            <p:ph type="clipArt" sz="quarter" idx="37"/>
          </p:nvPr>
        </p:nvSpPr>
        <p:spPr>
          <a:xfrm>
            <a:off x="5169024" y="1556792"/>
            <a:ext cx="3978000" cy="0"/>
          </a:xfrm>
        </p:spPr>
      </p:sp>
      <p:pic>
        <p:nvPicPr>
          <p:cNvPr id="20" name="图片 19">
            <a:extLst>
              <a:ext uri="{FF2B5EF4-FFF2-40B4-BE49-F238E27FC236}">
                <a16:creationId xmlns:a16="http://schemas.microsoft.com/office/drawing/2014/main" id="{863882E5-EE85-43B3-81C6-36FA80E6CCA5}"/>
              </a:ext>
            </a:extLst>
          </p:cNvPr>
          <p:cNvPicPr>
            <a:picLocks noChangeAspect="1"/>
          </p:cNvPicPr>
          <p:nvPr/>
        </p:nvPicPr>
        <p:blipFill>
          <a:blip r:embed="rId3"/>
          <a:stretch>
            <a:fillRect/>
          </a:stretch>
        </p:blipFill>
        <p:spPr>
          <a:xfrm>
            <a:off x="5227049" y="4567954"/>
            <a:ext cx="1930169" cy="1752879"/>
          </a:xfrm>
          <a:prstGeom prst="rect">
            <a:avLst/>
          </a:prstGeom>
        </p:spPr>
      </p:pic>
      <p:pic>
        <p:nvPicPr>
          <p:cNvPr id="21" name="图片 20">
            <a:extLst>
              <a:ext uri="{FF2B5EF4-FFF2-40B4-BE49-F238E27FC236}">
                <a16:creationId xmlns:a16="http://schemas.microsoft.com/office/drawing/2014/main" id="{8F1B127E-8174-4220-8EEC-DAAA8077EA9D}"/>
              </a:ext>
            </a:extLst>
          </p:cNvPr>
          <p:cNvPicPr>
            <a:picLocks noChangeAspect="1"/>
          </p:cNvPicPr>
          <p:nvPr/>
        </p:nvPicPr>
        <p:blipFill>
          <a:blip r:embed="rId4"/>
          <a:stretch>
            <a:fillRect/>
          </a:stretch>
        </p:blipFill>
        <p:spPr>
          <a:xfrm>
            <a:off x="7761312" y="4497415"/>
            <a:ext cx="1224136" cy="2086500"/>
          </a:xfrm>
          <a:prstGeom prst="rect">
            <a:avLst/>
          </a:prstGeom>
        </p:spPr>
      </p:pic>
      <p:sp>
        <p:nvSpPr>
          <p:cNvPr id="22" name="内容占位符 6">
            <a:extLst>
              <a:ext uri="{FF2B5EF4-FFF2-40B4-BE49-F238E27FC236}">
                <a16:creationId xmlns:a16="http://schemas.microsoft.com/office/drawing/2014/main" id="{D5A0A302-4E4F-4BBC-AB47-D6E73000F015}"/>
              </a:ext>
            </a:extLst>
          </p:cNvPr>
          <p:cNvSpPr txBox="1">
            <a:spLocks/>
          </p:cNvSpPr>
          <p:nvPr/>
        </p:nvSpPr>
        <p:spPr>
          <a:xfrm>
            <a:off x="5201941" y="3687641"/>
            <a:ext cx="3978000" cy="621671"/>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小睡眠为华为</a:t>
            </a:r>
            <a:r>
              <a:rPr lang="en-US" altLang="zh-CN" dirty="0"/>
              <a:t>B5</a:t>
            </a:r>
            <a:r>
              <a:rPr lang="zh-CN" altLang="en-US" dirty="0"/>
              <a:t>手环提供：监控情绪状态、监测睡眠状态的工具，小睡眠提供通过音频和呼吸引导改善睡眠和心情的方案，小睡眠向用户提供监测报告及改善方案。</a:t>
            </a:r>
          </a:p>
          <a:p>
            <a:pPr marL="0" indent="0">
              <a:buFont typeface="Wingdings" pitchFamily="2" charset="2"/>
              <a:buNone/>
            </a:pPr>
            <a:endParaRPr kumimoji="1" lang="zh-CN" altLang="en-US" dirty="0"/>
          </a:p>
        </p:txBody>
      </p:sp>
      <p:cxnSp>
        <p:nvCxnSpPr>
          <p:cNvPr id="23" name="直接连接符 22">
            <a:extLst>
              <a:ext uri="{FF2B5EF4-FFF2-40B4-BE49-F238E27FC236}">
                <a16:creationId xmlns:a16="http://schemas.microsoft.com/office/drawing/2014/main" id="{D9536DED-46DB-4453-809E-DBCA499CD071}"/>
              </a:ext>
            </a:extLst>
          </p:cNvPr>
          <p:cNvCxnSpPr/>
          <p:nvPr/>
        </p:nvCxnSpPr>
        <p:spPr>
          <a:xfrm>
            <a:off x="5227049" y="3501008"/>
            <a:ext cx="4015071"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05926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9D01C-6968-FC48-8623-147A9699C0EA}"/>
              </a:ext>
            </a:extLst>
          </p:cNvPr>
          <p:cNvSpPr>
            <a:spLocks noGrp="1"/>
          </p:cNvSpPr>
          <p:nvPr>
            <p:ph type="title"/>
          </p:nvPr>
        </p:nvSpPr>
        <p:spPr/>
        <p:txBody>
          <a:bodyPr/>
          <a:lstStyle/>
          <a:p>
            <a:r>
              <a:rPr kumimoji="1" lang="zh-CN" altLang="en-US" dirty="0"/>
              <a:t>产品介绍：第三方内嵌小睡眠内容</a:t>
            </a:r>
          </a:p>
        </p:txBody>
      </p:sp>
      <p:pic>
        <p:nvPicPr>
          <p:cNvPr id="9" name="图片 8">
            <a:extLst>
              <a:ext uri="{FF2B5EF4-FFF2-40B4-BE49-F238E27FC236}">
                <a16:creationId xmlns:a16="http://schemas.microsoft.com/office/drawing/2014/main" id="{F865EF83-A5FB-6B4A-A1E7-E64A58691C35}"/>
              </a:ext>
            </a:extLst>
          </p:cNvPr>
          <p:cNvPicPr>
            <a:picLocks noChangeAspect="1"/>
          </p:cNvPicPr>
          <p:nvPr/>
        </p:nvPicPr>
        <p:blipFill>
          <a:blip r:embed="rId3"/>
          <a:stretch>
            <a:fillRect/>
          </a:stretch>
        </p:blipFill>
        <p:spPr>
          <a:xfrm>
            <a:off x="677134" y="2772922"/>
            <a:ext cx="4232150" cy="1152128"/>
          </a:xfrm>
          <a:prstGeom prst="rect">
            <a:avLst/>
          </a:prstGeom>
        </p:spPr>
      </p:pic>
      <p:pic>
        <p:nvPicPr>
          <p:cNvPr id="10" name="图片 9">
            <a:extLst>
              <a:ext uri="{FF2B5EF4-FFF2-40B4-BE49-F238E27FC236}">
                <a16:creationId xmlns:a16="http://schemas.microsoft.com/office/drawing/2014/main" id="{B7F64BB4-3715-D847-9498-31623843C514}"/>
              </a:ext>
            </a:extLst>
          </p:cNvPr>
          <p:cNvPicPr>
            <a:picLocks noChangeAspect="1"/>
          </p:cNvPicPr>
          <p:nvPr/>
        </p:nvPicPr>
        <p:blipFill>
          <a:blip r:embed="rId4"/>
          <a:stretch>
            <a:fillRect/>
          </a:stretch>
        </p:blipFill>
        <p:spPr>
          <a:xfrm>
            <a:off x="5027366" y="2771185"/>
            <a:ext cx="4297288" cy="1167742"/>
          </a:xfrm>
          <a:prstGeom prst="rect">
            <a:avLst/>
          </a:prstGeom>
        </p:spPr>
      </p:pic>
      <p:sp>
        <p:nvSpPr>
          <p:cNvPr id="13" name="文本占位符 5">
            <a:extLst>
              <a:ext uri="{FF2B5EF4-FFF2-40B4-BE49-F238E27FC236}">
                <a16:creationId xmlns:a16="http://schemas.microsoft.com/office/drawing/2014/main" id="{0D079160-811B-FC49-AC42-0CBB740F6B29}"/>
              </a:ext>
            </a:extLst>
          </p:cNvPr>
          <p:cNvSpPr txBox="1">
            <a:spLocks/>
          </p:cNvSpPr>
          <p:nvPr/>
        </p:nvSpPr>
        <p:spPr>
          <a:xfrm>
            <a:off x="744654" y="4142612"/>
            <a:ext cx="1922533" cy="661073"/>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200" b="1" i="0" dirty="0"/>
              <a:t>2017</a:t>
            </a:r>
            <a:r>
              <a:rPr kumimoji="1" lang="zh-CN" altLang="en-US" sz="1200" b="1" i="0" dirty="0"/>
              <a:t>年</a:t>
            </a:r>
            <a:r>
              <a:rPr kumimoji="1" lang="en-US" altLang="zh-CN" sz="1200" b="1" i="0" dirty="0"/>
              <a:t>10</a:t>
            </a:r>
            <a:r>
              <a:rPr kumimoji="1" lang="zh-CN" altLang="en-US" sz="1200" b="1" i="0" dirty="0"/>
              <a:t>月，华为</a:t>
            </a:r>
            <a:r>
              <a:rPr kumimoji="1" lang="en-US" altLang="zh-CN" sz="1200" b="1" i="0" dirty="0"/>
              <a:t>mate10</a:t>
            </a:r>
            <a:r>
              <a:rPr kumimoji="1" lang="zh-CN" altLang="en-US" sz="1200" b="1" i="0" dirty="0"/>
              <a:t>发布会上公布华为与小睡眠合作的舒压助眠功能</a:t>
            </a:r>
          </a:p>
        </p:txBody>
      </p:sp>
      <p:sp>
        <p:nvSpPr>
          <p:cNvPr id="15" name="文本占位符 5">
            <a:extLst>
              <a:ext uri="{FF2B5EF4-FFF2-40B4-BE49-F238E27FC236}">
                <a16:creationId xmlns:a16="http://schemas.microsoft.com/office/drawing/2014/main" id="{77A493A9-BA11-344B-BEA6-9623BC6BDEEA}"/>
              </a:ext>
            </a:extLst>
          </p:cNvPr>
          <p:cNvSpPr txBox="1">
            <a:spLocks/>
          </p:cNvSpPr>
          <p:nvPr/>
        </p:nvSpPr>
        <p:spPr>
          <a:xfrm>
            <a:off x="2986751" y="4130809"/>
            <a:ext cx="1922533" cy="661073"/>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200" b="1" i="0" dirty="0"/>
              <a:t>2017</a:t>
            </a:r>
            <a:r>
              <a:rPr kumimoji="1" lang="zh-CN" altLang="en-US" sz="1200" b="1" i="0" dirty="0"/>
              <a:t>年</a:t>
            </a:r>
            <a:r>
              <a:rPr kumimoji="1" lang="en-US" altLang="zh-CN" sz="1200" b="1" i="0" dirty="0"/>
              <a:t>11</a:t>
            </a:r>
            <a:r>
              <a:rPr kumimoji="1" lang="zh-CN" altLang="en-US" sz="1200" b="1" i="0" dirty="0"/>
              <a:t>月，百度世界大会上展示</a:t>
            </a:r>
            <a:r>
              <a:rPr kumimoji="1" lang="en-US" altLang="zh-CN" sz="1200" b="1" i="0" dirty="0" err="1"/>
              <a:t>Duer</a:t>
            </a:r>
            <a:r>
              <a:rPr kumimoji="1" lang="zh-CN" altLang="en-US" sz="1200" b="1" i="0" dirty="0"/>
              <a:t> </a:t>
            </a:r>
            <a:r>
              <a:rPr kumimoji="1" lang="en-US" altLang="zh-CN" sz="1200" b="1" i="0" dirty="0"/>
              <a:t>OS</a:t>
            </a:r>
            <a:r>
              <a:rPr kumimoji="1" lang="zh-CN" altLang="en-US" sz="1200" b="1" i="0" dirty="0"/>
              <a:t>植入小睡眠的内容。</a:t>
            </a:r>
          </a:p>
        </p:txBody>
      </p:sp>
      <p:sp>
        <p:nvSpPr>
          <p:cNvPr id="16" name="文本占位符 5">
            <a:extLst>
              <a:ext uri="{FF2B5EF4-FFF2-40B4-BE49-F238E27FC236}">
                <a16:creationId xmlns:a16="http://schemas.microsoft.com/office/drawing/2014/main" id="{A58D8C14-890B-6448-AF64-9DAB539AD396}"/>
              </a:ext>
            </a:extLst>
          </p:cNvPr>
          <p:cNvSpPr txBox="1">
            <a:spLocks/>
          </p:cNvSpPr>
          <p:nvPr/>
        </p:nvSpPr>
        <p:spPr>
          <a:xfrm flipH="1">
            <a:off x="5115458" y="4156242"/>
            <a:ext cx="1925983" cy="635640"/>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200" b="1" i="0" dirty="0"/>
              <a:t>2018</a:t>
            </a:r>
            <a:r>
              <a:rPr kumimoji="1" lang="zh-CN" altLang="en-US" sz="1200" b="1" i="0" dirty="0"/>
              <a:t>年</a:t>
            </a:r>
            <a:r>
              <a:rPr kumimoji="1" lang="en-US" altLang="zh-CN" sz="1200" b="1" i="0" dirty="0"/>
              <a:t>3</a:t>
            </a:r>
            <a:r>
              <a:rPr kumimoji="1" lang="zh-CN" altLang="en-US" sz="1200" b="1" i="0" dirty="0"/>
              <a:t>月，小米新品发布会发布</a:t>
            </a:r>
            <a:r>
              <a:rPr kumimoji="1" lang="en-US" altLang="zh-CN" sz="1200" b="1" i="0" dirty="0"/>
              <a:t>200</a:t>
            </a:r>
            <a:r>
              <a:rPr kumimoji="1" lang="zh-CN" altLang="en-US" sz="1200" b="1" i="0" dirty="0"/>
              <a:t>个超实用</a:t>
            </a:r>
            <a:r>
              <a:rPr kumimoji="1" lang="en-US" altLang="zh-CN" sz="1200" b="1" i="0" dirty="0"/>
              <a:t>App</a:t>
            </a:r>
            <a:r>
              <a:rPr kumimoji="1" lang="zh-CN" altLang="en-US" sz="1200" b="1" i="0" dirty="0"/>
              <a:t>，小睡眠和心潮减压均上榜。</a:t>
            </a:r>
          </a:p>
        </p:txBody>
      </p:sp>
      <p:sp>
        <p:nvSpPr>
          <p:cNvPr id="17" name="文本占位符 5">
            <a:extLst>
              <a:ext uri="{FF2B5EF4-FFF2-40B4-BE49-F238E27FC236}">
                <a16:creationId xmlns:a16="http://schemas.microsoft.com/office/drawing/2014/main" id="{72532A69-A32B-2C49-9E5C-15CA98E3E9A3}"/>
              </a:ext>
            </a:extLst>
          </p:cNvPr>
          <p:cNvSpPr txBox="1">
            <a:spLocks/>
          </p:cNvSpPr>
          <p:nvPr/>
        </p:nvSpPr>
        <p:spPr>
          <a:xfrm flipH="1">
            <a:off x="7364226" y="4168045"/>
            <a:ext cx="1925983" cy="635640"/>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200" b="1" i="0" dirty="0"/>
              <a:t>2018</a:t>
            </a:r>
            <a:r>
              <a:rPr kumimoji="1" lang="zh-CN" altLang="en-US" sz="1200" b="1" i="0" dirty="0"/>
              <a:t>年</a:t>
            </a:r>
            <a:r>
              <a:rPr kumimoji="1" lang="en-US" altLang="zh-CN" sz="1200" b="1" i="0" dirty="0"/>
              <a:t>3</a:t>
            </a:r>
            <a:r>
              <a:rPr kumimoji="1" lang="zh-CN" altLang="en-US" sz="1200" b="1" i="0" dirty="0"/>
              <a:t>月，猎豹机器人之夜，小睡眠为猎豹生态内容合作伙伴。</a:t>
            </a:r>
          </a:p>
        </p:txBody>
      </p:sp>
    </p:spTree>
    <p:extLst>
      <p:ext uri="{BB962C8B-B14F-4D97-AF65-F5344CB8AC3E}">
        <p14:creationId xmlns:p14="http://schemas.microsoft.com/office/powerpoint/2010/main" val="376290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56FF-5D9A-254B-AA57-280ED7F886D0}"/>
              </a:ext>
            </a:extLst>
          </p:cNvPr>
          <p:cNvSpPr>
            <a:spLocks noGrp="1"/>
          </p:cNvSpPr>
          <p:nvPr>
            <p:ph type="title"/>
          </p:nvPr>
        </p:nvSpPr>
        <p:spPr/>
        <p:txBody>
          <a:bodyPr/>
          <a:lstStyle/>
          <a:p>
            <a:r>
              <a:rPr kumimoji="1" lang="zh-CN" altLang="en-US" dirty="0"/>
              <a:t>产品数据</a:t>
            </a:r>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1BA7D852-B931-3643-9B36-16D2892F989D}"/>
              </a:ext>
            </a:extLst>
          </p:cNvPr>
          <p:cNvSpPr>
            <a:spLocks noGrp="1"/>
          </p:cNvSpPr>
          <p:nvPr>
            <p:ph sz="quarter" idx="23"/>
          </p:nvPr>
        </p:nvSpPr>
        <p:spPr/>
        <p:txBody>
          <a:bodyPr/>
          <a:lstStyle/>
          <a:p>
            <a:r>
              <a:rPr kumimoji="1" lang="zh-CN" altLang="en-US" sz="1400" b="1" dirty="0"/>
              <a:t>小睡眠产品序列基本数据（万）（截至</a:t>
            </a:r>
            <a:r>
              <a:rPr kumimoji="1" lang="en-US" altLang="zh-CN" sz="1400" b="1" dirty="0"/>
              <a:t>8</a:t>
            </a:r>
            <a:r>
              <a:rPr kumimoji="1" lang="zh-CN" altLang="en-US" sz="1400" b="1" dirty="0"/>
              <a:t>月底）</a:t>
            </a:r>
            <a:r>
              <a:rPr kumimoji="1" lang="zh-CN" altLang="en-US" sz="900" dirty="0"/>
              <a:t>由于</a:t>
            </a:r>
            <a:r>
              <a:rPr kumimoji="1" lang="en-US" altLang="zh-CN" sz="900" dirty="0"/>
              <a:t>Device ID</a:t>
            </a:r>
            <a:r>
              <a:rPr kumimoji="1" lang="zh-CN" altLang="en-US" sz="900" dirty="0"/>
              <a:t>和</a:t>
            </a:r>
            <a:r>
              <a:rPr kumimoji="1" lang="en-US" altLang="zh-CN" sz="900" dirty="0"/>
              <a:t>APP ID</a:t>
            </a:r>
            <a:r>
              <a:rPr kumimoji="1" lang="zh-CN" altLang="en-US" sz="900" dirty="0"/>
              <a:t>难对应，此处未考虑各</a:t>
            </a:r>
            <a:r>
              <a:rPr kumimoji="1" lang="en-US" altLang="zh-CN" sz="900" dirty="0"/>
              <a:t>APP</a:t>
            </a:r>
            <a:r>
              <a:rPr kumimoji="1" lang="zh-CN" altLang="en-US" sz="900" dirty="0"/>
              <a:t>和小程序</a:t>
            </a:r>
            <a:r>
              <a:rPr kumimoji="1" lang="zh-CN" altLang="en-US" sz="900" b="1" u="sng" dirty="0">
                <a:solidFill>
                  <a:srgbClr val="FF0000"/>
                </a:solidFill>
              </a:rPr>
              <a:t>用户去重</a:t>
            </a:r>
            <a:r>
              <a:rPr kumimoji="1" lang="zh-CN" altLang="en-US" sz="900" dirty="0"/>
              <a:t>；</a:t>
            </a:r>
            <a:endParaRPr kumimoji="1" lang="en-US" altLang="zh-CN" sz="1400" dirty="0"/>
          </a:p>
          <a:p>
            <a:endParaRPr kumimoji="1" lang="en-US" altLang="zh-CN" sz="1400" b="1" dirty="0"/>
          </a:p>
          <a:p>
            <a:endParaRPr kumimoji="1" lang="en-US" altLang="zh-CN" sz="1400" b="1" dirty="0"/>
          </a:p>
          <a:p>
            <a:endParaRPr kumimoji="1" lang="en-US" altLang="zh-CN" sz="1400" b="1" dirty="0"/>
          </a:p>
          <a:p>
            <a:endParaRPr kumimoji="1" lang="en-US" altLang="zh-CN" sz="1400" b="1" dirty="0"/>
          </a:p>
          <a:p>
            <a:endParaRPr kumimoji="1" lang="en-US" altLang="zh-CN" sz="1400" b="1" dirty="0"/>
          </a:p>
          <a:p>
            <a:endParaRPr kumimoji="1" lang="en-US" altLang="zh-CN" sz="1400" b="1" dirty="0"/>
          </a:p>
          <a:p>
            <a:endParaRPr kumimoji="1" lang="en-US" altLang="zh-CN" sz="1400" b="1" dirty="0"/>
          </a:p>
          <a:p>
            <a:pPr marL="0" indent="0">
              <a:buNone/>
            </a:pPr>
            <a:endParaRPr kumimoji="1" lang="en-US" altLang="zh-CN" dirty="0">
              <a:highlight>
                <a:srgbClr val="FFFF00"/>
              </a:highlight>
            </a:endParaRPr>
          </a:p>
        </p:txBody>
      </p:sp>
      <p:sp>
        <p:nvSpPr>
          <p:cNvPr id="8" name="内容占位符 2">
            <a:extLst>
              <a:ext uri="{FF2B5EF4-FFF2-40B4-BE49-F238E27FC236}">
                <a16:creationId xmlns:a16="http://schemas.microsoft.com/office/drawing/2014/main" id="{377B9FA1-DAB8-2F4F-B726-C48B3620DA10}"/>
              </a:ext>
            </a:extLst>
          </p:cNvPr>
          <p:cNvSpPr txBox="1">
            <a:spLocks/>
          </p:cNvSpPr>
          <p:nvPr/>
        </p:nvSpPr>
        <p:spPr>
          <a:xfrm>
            <a:off x="681761" y="3541351"/>
            <a:ext cx="8580000" cy="1653691"/>
          </a:xfrm>
          <a:prstGeom prst="rect">
            <a:avLst/>
          </a:prstGeom>
          <a:noFill/>
          <a:ln w="9525">
            <a:noFill/>
            <a:miter lim="800000"/>
            <a:headEnd/>
            <a:tailEnd/>
          </a:ln>
        </p:spPr>
        <p:txBody>
          <a:bodyPr vert="horz" wrap="square" lIns="0" tIns="45720" rIns="0" bIns="45720" numCol="1" rtlCol="0" anchor="t" anchorCtr="0" compatLnSpc="1">
            <a:prstTxWarp prst="textNoShape">
              <a:avLst/>
            </a:prstTxWarp>
            <a:noAutofit/>
          </a:bodyPr>
          <a:lstStyle>
            <a:lvl1pPr marL="230400" indent="-230400" algn="l" defTabSz="914400" rtl="0" eaLnBrk="1" latinLnBrk="0" hangingPunct="1">
              <a:spcBef>
                <a:spcPts val="600"/>
              </a:spcBef>
              <a:buSzPct val="90000"/>
              <a:buFont typeface="Wingdings" pitchFamily="2" charset="2"/>
              <a:buChar char="n"/>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1pPr>
            <a:lvl2pPr marL="568800" indent="-230400" algn="l" defTabSz="914400" rtl="0" eaLnBrk="1" latinLnBrk="0" hangingPunct="1">
              <a:spcBef>
                <a:spcPts val="600"/>
              </a:spcBef>
              <a:buSzPct val="90000"/>
              <a:buFont typeface="Arial" pitchFamily="34" charset="0"/>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2pPr>
            <a:lvl3pPr marL="914400" indent="-228600" algn="l" defTabSz="914400" rtl="0" eaLnBrk="1" latinLnBrk="0" hangingPunct="1">
              <a:spcBef>
                <a:spcPts val="600"/>
              </a:spcBef>
              <a:buSzPct val="90000"/>
              <a:buFont typeface="Wingdings" pitchFamily="2" charset="2"/>
              <a:buChar char=""/>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3pPr>
            <a:lvl4pPr marL="1368000" indent="-228600" algn="l" defTabSz="914400" rtl="0" eaLnBrk="1" latinLnBrk="0" hangingPunct="1">
              <a:spcBef>
                <a:spcPts val="600"/>
              </a:spcBef>
              <a:buSzPct val="90000"/>
              <a:buFont typeface="Wingdings" pitchFamily="2" charset="2"/>
              <a:buChar char="Ø"/>
              <a:defRPr lang="zh-CN" altLang="en-US" sz="1100" kern="1200" baseline="0" dirty="0" smtClean="0">
                <a:solidFill>
                  <a:schemeClr val="tx1"/>
                </a:solidFill>
                <a:latin typeface="Arial" panose="020B0604020202020204" pitchFamily="34" charset="0"/>
                <a:ea typeface="楷体" panose="02010609060101010101" pitchFamily="49" charset="-122"/>
                <a:cs typeface="+mn-cs"/>
              </a:defRPr>
            </a:lvl4pPr>
            <a:lvl5pPr marL="1800000" indent="-228600" algn="l" defTabSz="914400" rtl="0" eaLnBrk="1" latinLnBrk="0" hangingPunct="1">
              <a:spcBef>
                <a:spcPts val="600"/>
              </a:spcBef>
              <a:buSzPct val="90000"/>
              <a:buFont typeface="Arial" pitchFamily="34" charset="0"/>
              <a:buChar char="•"/>
              <a:defRPr lang="zh-CN" altLang="en-US" sz="1100" kern="1200" baseline="0" dirty="0">
                <a:solidFill>
                  <a:schemeClr val="tx1"/>
                </a:solidFill>
                <a:latin typeface="Arial" panose="020B0604020202020204" pitchFamily="34" charset="0"/>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kumimoji="1" lang="en-US" altLang="zh-CN" sz="1400" b="1" dirty="0"/>
          </a:p>
          <a:p>
            <a:r>
              <a:rPr kumimoji="1" lang="zh-CN" altLang="en-US" sz="1400" b="1" dirty="0"/>
              <a:t>潮汐</a:t>
            </a:r>
            <a:r>
              <a:rPr kumimoji="1" lang="en-US" altLang="zh-CN" sz="1400" b="1" dirty="0"/>
              <a:t>App</a:t>
            </a:r>
            <a:r>
              <a:rPr kumimoji="1" lang="en-US" sz="1400" b="1" dirty="0"/>
              <a:t> </a:t>
            </a:r>
          </a:p>
          <a:p>
            <a:endParaRPr kumimoji="1" lang="en-US" altLang="zh-CN" dirty="0"/>
          </a:p>
          <a:p>
            <a:endParaRPr kumimoji="1" lang="en-US" altLang="zh-CN" dirty="0"/>
          </a:p>
          <a:p>
            <a:endParaRPr kumimoji="1" lang="en-US" altLang="zh-CN" sz="1400" b="1" dirty="0"/>
          </a:p>
          <a:p>
            <a:r>
              <a:rPr kumimoji="1" lang="zh-CN" altLang="en-US" sz="1400" b="1" dirty="0"/>
              <a:t>蜗牛睡眠</a:t>
            </a:r>
            <a:endParaRPr kumimoji="1" lang="en-US" altLang="zh-CN" sz="1400" b="1" dirty="0"/>
          </a:p>
          <a:p>
            <a:pPr marL="0" indent="0">
              <a:buNone/>
            </a:pPr>
            <a:endParaRPr kumimoji="1" lang="en-US" altLang="zh-CN" dirty="0"/>
          </a:p>
          <a:p>
            <a:endParaRPr kumimoji="1" lang="zh-CN" altLang="en-US" dirty="0"/>
          </a:p>
        </p:txBody>
      </p:sp>
      <p:pic>
        <p:nvPicPr>
          <p:cNvPr id="10" name="图片 9">
            <a:extLst>
              <a:ext uri="{FF2B5EF4-FFF2-40B4-BE49-F238E27FC236}">
                <a16:creationId xmlns:a16="http://schemas.microsoft.com/office/drawing/2014/main" id="{46C2B1BD-09E0-DD4F-8584-D6BF3CFF59CC}"/>
              </a:ext>
            </a:extLst>
          </p:cNvPr>
          <p:cNvPicPr>
            <a:picLocks noChangeAspect="1"/>
          </p:cNvPicPr>
          <p:nvPr/>
        </p:nvPicPr>
        <p:blipFill>
          <a:blip r:embed="rId2"/>
          <a:stretch>
            <a:fillRect/>
          </a:stretch>
        </p:blipFill>
        <p:spPr>
          <a:xfrm>
            <a:off x="711729" y="4246437"/>
            <a:ext cx="5562600" cy="368300"/>
          </a:xfrm>
          <a:prstGeom prst="rect">
            <a:avLst/>
          </a:prstGeom>
        </p:spPr>
      </p:pic>
      <p:pic>
        <p:nvPicPr>
          <p:cNvPr id="11" name="图片 10">
            <a:extLst>
              <a:ext uri="{FF2B5EF4-FFF2-40B4-BE49-F238E27FC236}">
                <a16:creationId xmlns:a16="http://schemas.microsoft.com/office/drawing/2014/main" id="{3EF36255-E374-7948-8C00-9BD297B702A8}"/>
              </a:ext>
            </a:extLst>
          </p:cNvPr>
          <p:cNvPicPr>
            <a:picLocks noChangeAspect="1"/>
          </p:cNvPicPr>
          <p:nvPr/>
        </p:nvPicPr>
        <p:blipFill>
          <a:blip r:embed="rId3"/>
          <a:stretch>
            <a:fillRect/>
          </a:stretch>
        </p:blipFill>
        <p:spPr>
          <a:xfrm>
            <a:off x="711729" y="5234183"/>
            <a:ext cx="6864053" cy="702529"/>
          </a:xfrm>
          <a:prstGeom prst="rect">
            <a:avLst/>
          </a:prstGeom>
        </p:spPr>
      </p:pic>
      <p:pic>
        <p:nvPicPr>
          <p:cNvPr id="5" name="图片 4">
            <a:extLst>
              <a:ext uri="{FF2B5EF4-FFF2-40B4-BE49-F238E27FC236}">
                <a16:creationId xmlns:a16="http://schemas.microsoft.com/office/drawing/2014/main" id="{5548D4EA-9FA0-2D46-8971-37FC6742596F}"/>
              </a:ext>
            </a:extLst>
          </p:cNvPr>
          <p:cNvPicPr>
            <a:picLocks noChangeAspect="1"/>
          </p:cNvPicPr>
          <p:nvPr/>
        </p:nvPicPr>
        <p:blipFill>
          <a:blip r:embed="rId4"/>
          <a:stretch>
            <a:fillRect/>
          </a:stretch>
        </p:blipFill>
        <p:spPr>
          <a:xfrm>
            <a:off x="662118" y="1590790"/>
            <a:ext cx="8580000" cy="2080349"/>
          </a:xfrm>
          <a:prstGeom prst="rect">
            <a:avLst/>
          </a:prstGeom>
        </p:spPr>
      </p:pic>
    </p:spTree>
    <p:extLst>
      <p:ext uri="{BB962C8B-B14F-4D97-AF65-F5344CB8AC3E}">
        <p14:creationId xmlns:p14="http://schemas.microsoft.com/office/powerpoint/2010/main" val="89848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A59E0-D725-A24D-99C7-DCE0A2BE6A7C}"/>
              </a:ext>
            </a:extLst>
          </p:cNvPr>
          <p:cNvSpPr>
            <a:spLocks noGrp="1"/>
          </p:cNvSpPr>
          <p:nvPr>
            <p:ph type="title"/>
          </p:nvPr>
        </p:nvSpPr>
        <p:spPr/>
        <p:txBody>
          <a:bodyPr/>
          <a:lstStyle/>
          <a:p>
            <a:r>
              <a:rPr kumimoji="1" lang="zh-CN" altLang="en-US" dirty="0"/>
              <a:t>数据重点</a:t>
            </a:r>
            <a:r>
              <a:rPr kumimoji="1" lang="en-US" altLang="zh-CN" dirty="0"/>
              <a:t>1</a:t>
            </a:r>
            <a:r>
              <a:rPr kumimoji="1" lang="zh-CN" altLang="en-US" dirty="0"/>
              <a:t>：低成本稳定增长到数千万用户，但增速在放缓</a:t>
            </a:r>
          </a:p>
        </p:txBody>
      </p:sp>
      <p:sp>
        <p:nvSpPr>
          <p:cNvPr id="3" name="文本占位符 2">
            <a:extLst>
              <a:ext uri="{FF2B5EF4-FFF2-40B4-BE49-F238E27FC236}">
                <a16:creationId xmlns:a16="http://schemas.microsoft.com/office/drawing/2014/main" id="{066F984C-61F1-EB43-9CED-D922E10C780A}"/>
              </a:ext>
            </a:extLst>
          </p:cNvPr>
          <p:cNvSpPr>
            <a:spLocks noGrp="1"/>
          </p:cNvSpPr>
          <p:nvPr>
            <p:ph type="body" sz="quarter" idx="21"/>
          </p:nvPr>
        </p:nvSpPr>
        <p:spPr>
          <a:xfrm>
            <a:off x="662118" y="956131"/>
            <a:ext cx="8580000" cy="322263"/>
          </a:xfrm>
        </p:spPr>
        <p:txBody>
          <a:bodyPr/>
          <a:lstStyle/>
          <a:p>
            <a:r>
              <a:rPr kumimoji="1" lang="zh-CN" altLang="en-US" dirty="0"/>
              <a:t>小睡眠产品矩阵总用户量超过</a:t>
            </a:r>
            <a:r>
              <a:rPr kumimoji="1" lang="en-US" altLang="zh-CN" dirty="0"/>
              <a:t>5230</a:t>
            </a:r>
            <a:r>
              <a:rPr kumimoji="1" lang="zh-CN" altLang="en-US" dirty="0"/>
              <a:t>万（截至</a:t>
            </a:r>
            <a:r>
              <a:rPr kumimoji="1" lang="en-US" altLang="zh-CN" dirty="0"/>
              <a:t>2018.08</a:t>
            </a:r>
            <a:r>
              <a:rPr kumimoji="1" lang="zh-CN" altLang="en-US" dirty="0"/>
              <a:t>），</a:t>
            </a:r>
            <a:r>
              <a:rPr kumimoji="1" lang="en-US" altLang="zh-CN" dirty="0"/>
              <a:t>2018</a:t>
            </a:r>
            <a:r>
              <a:rPr kumimoji="1" lang="zh-CN" altLang="en-US" dirty="0"/>
              <a:t>年月环比增长在</a:t>
            </a:r>
            <a:r>
              <a:rPr kumimoji="1" lang="en-US" altLang="zh-CN" dirty="0"/>
              <a:t>5%-10%</a:t>
            </a:r>
            <a:r>
              <a:rPr kumimoji="1" lang="zh-CN" altLang="en-US" dirty="0"/>
              <a:t>。</a:t>
            </a:r>
            <a:endParaRPr kumimoji="1" lang="en-US" altLang="zh-CN" dirty="0"/>
          </a:p>
          <a:p>
            <a:endParaRPr kumimoji="1" lang="zh-CN" altLang="en-US" dirty="0"/>
          </a:p>
        </p:txBody>
      </p:sp>
      <p:sp>
        <p:nvSpPr>
          <p:cNvPr id="11" name="联机映像占位符 10">
            <a:extLst>
              <a:ext uri="{FF2B5EF4-FFF2-40B4-BE49-F238E27FC236}">
                <a16:creationId xmlns:a16="http://schemas.microsoft.com/office/drawing/2014/main" id="{D78B6C69-5C73-8B45-952C-F4BA867B09D4}"/>
              </a:ext>
            </a:extLst>
          </p:cNvPr>
          <p:cNvSpPr>
            <a:spLocks noGrp="1"/>
          </p:cNvSpPr>
          <p:nvPr>
            <p:ph type="clipArt" sz="quarter" idx="35"/>
          </p:nvPr>
        </p:nvSpPr>
        <p:spPr>
          <a:xfrm>
            <a:off x="662118" y="1304336"/>
            <a:ext cx="8580000" cy="0"/>
          </a:xfrm>
        </p:spPr>
      </p:sp>
      <p:sp>
        <p:nvSpPr>
          <p:cNvPr id="10" name="文本占位符 13">
            <a:extLst>
              <a:ext uri="{FF2B5EF4-FFF2-40B4-BE49-F238E27FC236}">
                <a16:creationId xmlns:a16="http://schemas.microsoft.com/office/drawing/2014/main" id="{56929DE9-C661-824D-87A8-F1C6DA372E0E}"/>
              </a:ext>
            </a:extLst>
          </p:cNvPr>
          <p:cNvSpPr txBox="1">
            <a:spLocks/>
          </p:cNvSpPr>
          <p:nvPr/>
        </p:nvSpPr>
        <p:spPr>
          <a:xfrm>
            <a:off x="560512" y="5373216"/>
            <a:ext cx="8577202" cy="851631"/>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itchFamily="2" charset="2"/>
              <a:buChar char="n"/>
            </a:pPr>
            <a:r>
              <a:rPr kumimoji="1" lang="zh-CN" altLang="en-US" sz="1100" i="0" dirty="0"/>
              <a:t>其他运动健康类</a:t>
            </a:r>
            <a:r>
              <a:rPr kumimoji="1" lang="en-US" altLang="zh-CN" sz="1100" i="0" dirty="0"/>
              <a:t>App</a:t>
            </a:r>
            <a:r>
              <a:rPr kumimoji="1" lang="zh-CN" altLang="en-US" sz="1100" i="0" dirty="0"/>
              <a:t>用户数对比</a:t>
            </a:r>
            <a:endParaRPr kumimoji="1" lang="en-US" altLang="zh-CN" sz="1100" i="0" dirty="0"/>
          </a:p>
          <a:p>
            <a:pPr marL="171450" indent="-171450">
              <a:buFont typeface="Arial" panose="020B0604020202020204" pitchFamily="34" charset="0"/>
              <a:buChar char="•"/>
            </a:pPr>
            <a:r>
              <a:rPr kumimoji="1" lang="zh-CN" altLang="en-US" sz="1100" i="0" dirty="0"/>
              <a:t>美柚：</a:t>
            </a:r>
            <a:r>
              <a:rPr kumimoji="1" lang="en-US" altLang="zh-CN" sz="1100" i="0" dirty="0"/>
              <a:t>1.5</a:t>
            </a:r>
            <a:r>
              <a:rPr kumimoji="1" lang="zh-CN" altLang="en-US" sz="1100" i="0" dirty="0"/>
              <a:t>亿用户</a:t>
            </a:r>
            <a:r>
              <a:rPr kumimoji="1" lang="en-US" altLang="zh-CN" sz="1100" i="0" dirty="0"/>
              <a:t>; Keep</a:t>
            </a:r>
            <a:r>
              <a:rPr kumimoji="1" lang="zh-CN" altLang="en-US" sz="1100" i="0" dirty="0"/>
              <a:t>：</a:t>
            </a:r>
            <a:r>
              <a:rPr kumimoji="1" lang="en-US" altLang="zh-CN" sz="1100" i="0" dirty="0"/>
              <a:t>1.2</a:t>
            </a:r>
            <a:r>
              <a:rPr kumimoji="1" lang="zh-CN" altLang="en-US" sz="1100" i="0" dirty="0"/>
              <a:t>亿用户</a:t>
            </a:r>
            <a:r>
              <a:rPr kumimoji="1" lang="en-US" altLang="zh-CN" sz="1100" i="0" dirty="0"/>
              <a:t>;</a:t>
            </a:r>
            <a:r>
              <a:rPr kumimoji="1" lang="zh-CN" altLang="en-US" sz="1100" i="0" dirty="0"/>
              <a:t>大姨妈：</a:t>
            </a:r>
            <a:r>
              <a:rPr kumimoji="1" lang="en-US" altLang="zh-CN" sz="1100" i="0" dirty="0"/>
              <a:t>1</a:t>
            </a:r>
            <a:r>
              <a:rPr kumimoji="1" lang="zh-CN" altLang="en-US" sz="1100" i="0" dirty="0"/>
              <a:t>亿用户</a:t>
            </a:r>
            <a:r>
              <a:rPr kumimoji="1" lang="en-US" altLang="zh-CN" sz="1100" i="0" dirty="0"/>
              <a:t>;</a:t>
            </a:r>
            <a:r>
              <a:rPr kumimoji="1" lang="zh-CN" altLang="en-US" sz="1100" i="0" dirty="0"/>
              <a:t>悦动圈：</a:t>
            </a:r>
            <a:r>
              <a:rPr kumimoji="1" lang="en-US" altLang="zh-CN" sz="1100" i="0" dirty="0"/>
              <a:t>6000</a:t>
            </a:r>
            <a:r>
              <a:rPr kumimoji="1" lang="zh-CN" altLang="en-US" sz="1100" i="0" dirty="0"/>
              <a:t>万用户</a:t>
            </a:r>
            <a:r>
              <a:rPr kumimoji="1" lang="en-US" altLang="zh-CN" sz="1100" i="0" dirty="0"/>
              <a:t>; </a:t>
            </a:r>
            <a:r>
              <a:rPr kumimoji="1" lang="zh-CN" altLang="en-US" sz="1100" i="0" dirty="0"/>
              <a:t>轻加</a:t>
            </a:r>
            <a:r>
              <a:rPr kumimoji="1" lang="en-US" altLang="zh-CN" sz="1100" i="0" dirty="0"/>
              <a:t>App</a:t>
            </a:r>
            <a:r>
              <a:rPr kumimoji="1" lang="zh-CN" altLang="en-US" sz="1100" i="0" dirty="0"/>
              <a:t>：</a:t>
            </a:r>
            <a:r>
              <a:rPr kumimoji="1" lang="en-US" altLang="zh-CN" sz="1100" i="0" dirty="0"/>
              <a:t>3000</a:t>
            </a:r>
            <a:r>
              <a:rPr kumimoji="1" lang="zh-CN" altLang="en-US" sz="1100" i="0" dirty="0"/>
              <a:t>万用户</a:t>
            </a:r>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p>
          <a:p>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p>
          <a:p>
            <a:pPr marL="171450" indent="-171450">
              <a:buFont typeface="Arial" panose="020B0604020202020204" pitchFamily="34" charset="0"/>
              <a:buChar char="•"/>
            </a:pPr>
            <a:endParaRPr kumimoji="1" lang="en-US" altLang="zh-CN" sz="1100" i="0" dirty="0">
              <a:solidFill>
                <a:srgbClr val="FF0000"/>
              </a:solidFill>
            </a:endParaRPr>
          </a:p>
          <a:p>
            <a:pPr lvl="1"/>
            <a:endParaRPr kumimoji="1" lang="en-US" altLang="zh-CN" sz="1100" i="0" dirty="0">
              <a:solidFill>
                <a:srgbClr val="FF0000"/>
              </a:solidFill>
            </a:endParaRPr>
          </a:p>
          <a:p>
            <a:endParaRPr kumimoji="1" lang="en-US" altLang="zh-CN" sz="1100" i="0" dirty="0"/>
          </a:p>
        </p:txBody>
      </p:sp>
      <p:pic>
        <p:nvPicPr>
          <p:cNvPr id="13" name="图片 12">
            <a:extLst>
              <a:ext uri="{FF2B5EF4-FFF2-40B4-BE49-F238E27FC236}">
                <a16:creationId xmlns:a16="http://schemas.microsoft.com/office/drawing/2014/main" id="{3591CB72-D826-D649-A9DF-6E98678C678B}"/>
              </a:ext>
            </a:extLst>
          </p:cNvPr>
          <p:cNvPicPr>
            <a:picLocks noChangeAspect="1"/>
          </p:cNvPicPr>
          <p:nvPr/>
        </p:nvPicPr>
        <p:blipFill>
          <a:blip r:embed="rId2"/>
          <a:stretch>
            <a:fillRect/>
          </a:stretch>
        </p:blipFill>
        <p:spPr>
          <a:xfrm>
            <a:off x="1424608" y="1916832"/>
            <a:ext cx="6770532" cy="2784279"/>
          </a:xfrm>
          <a:prstGeom prst="rect">
            <a:avLst/>
          </a:prstGeom>
        </p:spPr>
      </p:pic>
    </p:spTree>
    <p:extLst>
      <p:ext uri="{BB962C8B-B14F-4D97-AF65-F5344CB8AC3E}">
        <p14:creationId xmlns:p14="http://schemas.microsoft.com/office/powerpoint/2010/main" val="294892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A59E0-D725-A24D-99C7-DCE0A2BE6A7C}"/>
              </a:ext>
            </a:extLst>
          </p:cNvPr>
          <p:cNvSpPr>
            <a:spLocks noGrp="1"/>
          </p:cNvSpPr>
          <p:nvPr>
            <p:ph type="title"/>
          </p:nvPr>
        </p:nvSpPr>
        <p:spPr/>
        <p:txBody>
          <a:bodyPr/>
          <a:lstStyle/>
          <a:p>
            <a:r>
              <a:rPr kumimoji="1" lang="zh-CN" altLang="en-US" dirty="0"/>
              <a:t>数据重点</a:t>
            </a:r>
            <a:r>
              <a:rPr kumimoji="1" lang="en-US" altLang="zh-CN" dirty="0"/>
              <a:t>1</a:t>
            </a:r>
            <a:r>
              <a:rPr kumimoji="1" lang="zh-CN" altLang="en-US" dirty="0"/>
              <a:t>：低成本稳定增长到数千万用户，但增速在放缓</a:t>
            </a:r>
          </a:p>
        </p:txBody>
      </p:sp>
      <p:sp>
        <p:nvSpPr>
          <p:cNvPr id="4" name="文本占位符 3">
            <a:extLst>
              <a:ext uri="{FF2B5EF4-FFF2-40B4-BE49-F238E27FC236}">
                <a16:creationId xmlns:a16="http://schemas.microsoft.com/office/drawing/2014/main" id="{F7DC61F7-33DB-D147-A80C-0E41AEF4B669}"/>
              </a:ext>
            </a:extLst>
          </p:cNvPr>
          <p:cNvSpPr>
            <a:spLocks noGrp="1"/>
          </p:cNvSpPr>
          <p:nvPr>
            <p:ph type="body" sz="quarter" idx="22"/>
          </p:nvPr>
        </p:nvSpPr>
        <p:spPr>
          <a:xfrm>
            <a:off x="662120" y="930550"/>
            <a:ext cx="8580000" cy="274637"/>
          </a:xfrm>
        </p:spPr>
        <p:txBody>
          <a:bodyPr/>
          <a:lstStyle/>
          <a:p>
            <a:r>
              <a:rPr kumimoji="1" lang="zh-CN" altLang="en-US" dirty="0"/>
              <a:t>用户月新增情况（</a:t>
            </a:r>
            <a:r>
              <a:rPr kumimoji="1" lang="en-US" altLang="zh-CN" dirty="0"/>
              <a:t>2017.1-2018.8</a:t>
            </a:r>
            <a:r>
              <a:rPr kumimoji="1" lang="zh-CN" altLang="en-US" dirty="0"/>
              <a:t>）</a:t>
            </a:r>
          </a:p>
        </p:txBody>
      </p:sp>
      <p:sp>
        <p:nvSpPr>
          <p:cNvPr id="12" name="联机映像占位符 11">
            <a:extLst>
              <a:ext uri="{FF2B5EF4-FFF2-40B4-BE49-F238E27FC236}">
                <a16:creationId xmlns:a16="http://schemas.microsoft.com/office/drawing/2014/main" id="{0CE97939-8E4D-7245-AB0B-36F8E5D1E5E7}"/>
              </a:ext>
            </a:extLst>
          </p:cNvPr>
          <p:cNvSpPr>
            <a:spLocks noGrp="1"/>
          </p:cNvSpPr>
          <p:nvPr>
            <p:ph type="clipArt" sz="quarter" idx="36"/>
          </p:nvPr>
        </p:nvSpPr>
        <p:spPr>
          <a:xfrm>
            <a:off x="649026" y="1205187"/>
            <a:ext cx="8580000" cy="0"/>
          </a:xfrm>
        </p:spPr>
      </p:sp>
      <p:sp>
        <p:nvSpPr>
          <p:cNvPr id="9" name="文本占位符 13">
            <a:extLst>
              <a:ext uri="{FF2B5EF4-FFF2-40B4-BE49-F238E27FC236}">
                <a16:creationId xmlns:a16="http://schemas.microsoft.com/office/drawing/2014/main" id="{0482A126-017C-D242-86F8-839CBBED7715}"/>
              </a:ext>
            </a:extLst>
          </p:cNvPr>
          <p:cNvSpPr txBox="1">
            <a:spLocks/>
          </p:cNvSpPr>
          <p:nvPr/>
        </p:nvSpPr>
        <p:spPr>
          <a:xfrm>
            <a:off x="675214" y="3935673"/>
            <a:ext cx="8566906" cy="2160240"/>
          </a:xfrm>
          <a:prstGeom prst="rect">
            <a:avLst/>
          </a:prstGeom>
        </p:spPr>
        <p:txBody>
          <a:bodyPr vert="horz" lIns="0" tIns="45720" rIns="0" bIns="45720" rtlCol="0" anchor="t" anchorCtr="0">
            <a:noAutofit/>
          </a:bodyPr>
          <a:lstStyle>
            <a:lvl1pPr marL="0" indent="0" algn="l" defTabSz="914400" rtl="0" eaLnBrk="1" latinLnBrk="0" hangingPunct="1">
              <a:spcBef>
                <a:spcPts val="600"/>
              </a:spcBef>
              <a:buSzPct val="90000"/>
              <a:buFont typeface="Wingdings" pitchFamily="2" charset="2"/>
              <a:buNone/>
              <a:defRPr sz="900" i="1" kern="1200" baseline="0">
                <a:solidFill>
                  <a:schemeClr val="tx1"/>
                </a:solidFill>
                <a:latin typeface="Arial" panose="020B0604020202020204" pitchFamily="34" charset="0"/>
                <a:ea typeface="楷体" panose="02010609060101010101" pitchFamily="49" charset="-122"/>
                <a:cs typeface="+mn-cs"/>
              </a:defRPr>
            </a:lvl1pPr>
            <a:lvl2pPr marL="347663"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2pPr>
            <a:lvl3pPr marL="684212"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3pPr>
            <a:lvl4pPr marL="1371600" indent="0" algn="l" defTabSz="914400" rtl="0" eaLnBrk="1" latinLnBrk="0" hangingPunct="1">
              <a:spcBef>
                <a:spcPts val="600"/>
              </a:spcBef>
              <a:buSzPct val="90000"/>
              <a:buFont typeface="Wingdings" pitchFamily="2" charset="2"/>
              <a:buNone/>
              <a:defRPr sz="900" i="1" kern="1200" baseline="0">
                <a:solidFill>
                  <a:schemeClr val="tx1"/>
                </a:solidFill>
                <a:latin typeface="+mn-lt"/>
                <a:ea typeface="宋体" pitchFamily="2" charset="-122"/>
                <a:cs typeface="+mn-cs"/>
              </a:defRPr>
            </a:lvl4pPr>
            <a:lvl5pPr marL="1828800" indent="0" algn="l" defTabSz="914400" rtl="0" eaLnBrk="1" latinLnBrk="0" hangingPunct="1">
              <a:spcBef>
                <a:spcPts val="600"/>
              </a:spcBef>
              <a:buSzPct val="90000"/>
              <a:buFont typeface="Arial" pitchFamily="34" charset="0"/>
              <a:buNone/>
              <a:defRPr sz="900" i="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buFont typeface="Wingdings" pitchFamily="2" charset="2"/>
              <a:buChar char="n"/>
            </a:pPr>
            <a:r>
              <a:rPr kumimoji="1" lang="zh-CN" altLang="en-US" sz="1000" i="0" dirty="0">
                <a:latin typeface="+mn-lt"/>
              </a:rPr>
              <a:t>小睡眠</a:t>
            </a:r>
            <a:r>
              <a:rPr kumimoji="1" lang="en-US" altLang="zh-CN" sz="1000" i="0" dirty="0">
                <a:latin typeface="+mn-lt"/>
              </a:rPr>
              <a:t>App+</a:t>
            </a:r>
            <a:r>
              <a:rPr kumimoji="1" lang="zh-CN" altLang="en-US" sz="1000" i="0" dirty="0">
                <a:latin typeface="+mn-lt"/>
              </a:rPr>
              <a:t>小程序的月新增用户在</a:t>
            </a:r>
            <a:r>
              <a:rPr kumimoji="1" lang="en-US" altLang="zh-CN" sz="1000" i="0" dirty="0">
                <a:latin typeface="+mn-lt"/>
              </a:rPr>
              <a:t>200</a:t>
            </a:r>
            <a:r>
              <a:rPr kumimoji="1" lang="zh-CN" altLang="en-US" sz="1000" i="0" dirty="0">
                <a:latin typeface="+mn-lt"/>
              </a:rPr>
              <a:t>万</a:t>
            </a:r>
            <a:r>
              <a:rPr kumimoji="1" lang="en-US" altLang="zh-CN" sz="1000" i="0" dirty="0">
                <a:latin typeface="+mn-lt"/>
              </a:rPr>
              <a:t>-250</a:t>
            </a:r>
            <a:r>
              <a:rPr kumimoji="1" lang="zh-CN" altLang="en-US" sz="1000" i="0" dirty="0">
                <a:latin typeface="+mn-lt"/>
              </a:rPr>
              <a:t>万。</a:t>
            </a:r>
            <a:endParaRPr kumimoji="1" lang="en-US" altLang="zh-CN" sz="1000" i="0" dirty="0">
              <a:latin typeface="+mn-lt"/>
            </a:endParaRPr>
          </a:p>
          <a:p>
            <a:pPr marL="171450" indent="-171450">
              <a:buFont typeface="Wingdings" pitchFamily="2" charset="2"/>
              <a:buChar char="n"/>
            </a:pPr>
            <a:r>
              <a:rPr kumimoji="1" lang="zh-CN" altLang="en-US" sz="1000" b="1" i="0" u="sng" dirty="0">
                <a:solidFill>
                  <a:srgbClr val="FF0000"/>
                </a:solidFill>
                <a:latin typeface="+mn-lt"/>
              </a:rPr>
              <a:t>用户增长绝对数稳定，低于累计总数*固定增长率，更远低于指数增长；</a:t>
            </a:r>
            <a:endParaRPr kumimoji="1" lang="en-US" altLang="zh-CN" sz="1000" b="1" i="0" u="sng" dirty="0">
              <a:solidFill>
                <a:srgbClr val="FF0000"/>
              </a:solidFill>
              <a:latin typeface="+mn-lt"/>
            </a:endParaRPr>
          </a:p>
          <a:p>
            <a:pPr marL="171450" indent="-171450">
              <a:buFont typeface="Wingdings" pitchFamily="2" charset="2"/>
              <a:buChar char="n"/>
            </a:pPr>
            <a:r>
              <a:rPr kumimoji="1" lang="zh-CN" altLang="en-US" sz="1000" i="0" dirty="0">
                <a:latin typeface="+mn-lt"/>
              </a:rPr>
              <a:t>增长来源：</a:t>
            </a:r>
            <a:endParaRPr kumimoji="1" lang="en-US" altLang="zh-CN" sz="1000" i="0" dirty="0">
              <a:latin typeface="+mn-lt"/>
            </a:endParaRPr>
          </a:p>
          <a:p>
            <a:pPr marL="507999" lvl="2" indent="-171450">
              <a:buFont typeface="Wingdings" pitchFamily="2" charset="2"/>
              <a:buChar char="n"/>
            </a:pPr>
            <a:r>
              <a:rPr kumimoji="1" lang="zh-CN" altLang="en-US" sz="1000" i="0" dirty="0">
                <a:ea typeface="楷体" panose="02010609060101010101" pitchFamily="49" charset="-122"/>
              </a:rPr>
              <a:t>目前小睡眠</a:t>
            </a:r>
            <a:r>
              <a:rPr kumimoji="1" lang="en-US" altLang="zh-CN" sz="1000" i="0" dirty="0">
                <a:ea typeface="楷体" panose="02010609060101010101" pitchFamily="49" charset="-122"/>
              </a:rPr>
              <a:t>App</a:t>
            </a:r>
            <a:r>
              <a:rPr kumimoji="1" lang="zh-CN" altLang="en-US" sz="1000" b="1" i="0" u="sng" dirty="0">
                <a:solidFill>
                  <a:srgbClr val="FF0000"/>
                </a:solidFill>
                <a:ea typeface="楷体" panose="02010609060101010101" pitchFamily="49" charset="-122"/>
              </a:rPr>
              <a:t>未进行付费推广</a:t>
            </a:r>
            <a:r>
              <a:rPr kumimoji="1" lang="zh-CN" altLang="en-US" sz="1000" i="0" dirty="0">
                <a:ea typeface="楷体" panose="02010609060101010101" pitchFamily="49" charset="-122"/>
              </a:rPr>
              <a:t>，</a:t>
            </a:r>
            <a:r>
              <a:rPr kumimoji="1" lang="en-US" altLang="zh-CN" sz="1000" i="0" dirty="0">
                <a:ea typeface="楷体" panose="02010609060101010101" pitchFamily="49" charset="-122"/>
              </a:rPr>
              <a:t>App</a:t>
            </a:r>
            <a:r>
              <a:rPr kumimoji="1" lang="zh-CN" altLang="en-US" sz="1000" i="0" dirty="0">
                <a:ea typeface="楷体" panose="02010609060101010101" pitchFamily="49" charset="-122"/>
              </a:rPr>
              <a:t>用户增长主要来自于各大应用商店免费推荐、用户口碑传播、微博</a:t>
            </a:r>
            <a:r>
              <a:rPr kumimoji="1" lang="en-US" altLang="zh-CN" sz="1000" i="0" dirty="0">
                <a:ea typeface="楷体" panose="02010609060101010101" pitchFamily="49" charset="-122"/>
              </a:rPr>
              <a:t>KOL</a:t>
            </a:r>
            <a:r>
              <a:rPr kumimoji="1" lang="zh-CN" altLang="en-US" sz="1000" i="0" dirty="0">
                <a:ea typeface="楷体" panose="02010609060101010101" pitchFamily="49" charset="-122"/>
              </a:rPr>
              <a:t>推荐等。</a:t>
            </a:r>
            <a:endParaRPr kumimoji="1" lang="en-US" altLang="zh-CN" sz="1000" i="0" dirty="0">
              <a:ea typeface="楷体" panose="02010609060101010101" pitchFamily="49" charset="-122"/>
            </a:endParaRPr>
          </a:p>
          <a:p>
            <a:pPr marL="507999" lvl="2" indent="-171450">
              <a:buFont typeface="Wingdings" pitchFamily="2" charset="2"/>
              <a:buChar char="n"/>
            </a:pPr>
            <a:r>
              <a:rPr kumimoji="1" lang="zh-CN" altLang="en-US" sz="1000" i="0" dirty="0">
                <a:ea typeface="楷体" panose="02010609060101010101" pitchFamily="49" charset="-122"/>
              </a:rPr>
              <a:t>小程序：</a:t>
            </a:r>
            <a:r>
              <a:rPr kumimoji="1" lang="en-US" altLang="zh-CN" sz="1000" i="0" dirty="0">
                <a:ea typeface="楷体" panose="02010609060101010101" pitchFamily="49" charset="-122"/>
              </a:rPr>
              <a:t>2017</a:t>
            </a:r>
            <a:r>
              <a:rPr kumimoji="1" lang="zh-CN" altLang="en-US" sz="1000" i="0" dirty="0">
                <a:ea typeface="楷体" panose="02010609060101010101" pitchFamily="49" charset="-122"/>
              </a:rPr>
              <a:t>年</a:t>
            </a:r>
            <a:r>
              <a:rPr kumimoji="1" lang="en-US" altLang="zh-CN" sz="1000" i="0" dirty="0">
                <a:ea typeface="楷体" panose="02010609060101010101" pitchFamily="49" charset="-122"/>
              </a:rPr>
              <a:t>1</a:t>
            </a:r>
            <a:r>
              <a:rPr kumimoji="1" lang="zh-CN" altLang="en-US" sz="1000" i="0" dirty="0">
                <a:ea typeface="楷体" panose="02010609060101010101" pitchFamily="49" charset="-122"/>
              </a:rPr>
              <a:t>月上线，占据了小程序红利期，增长迅速。</a:t>
            </a:r>
            <a:endParaRPr kumimoji="1" lang="en-US" altLang="zh-CN" sz="1000" i="0" dirty="0">
              <a:ea typeface="楷体" panose="02010609060101010101" pitchFamily="49" charset="-122"/>
            </a:endParaRPr>
          </a:p>
          <a:p>
            <a:pPr marL="507999" lvl="2" indent="-171450">
              <a:buFont typeface="Wingdings" pitchFamily="2" charset="2"/>
              <a:buChar char="n"/>
            </a:pPr>
            <a:r>
              <a:rPr kumimoji="1" lang="zh-CN" altLang="en-US" sz="1000" i="0" dirty="0">
                <a:ea typeface="楷体" panose="02010609060101010101" pitchFamily="49" charset="-122"/>
              </a:rPr>
              <a:t>快应用：华为、小米、</a:t>
            </a:r>
            <a:r>
              <a:rPr kumimoji="1" lang="en-US" altLang="zh-CN" sz="1000" i="0" dirty="0" err="1">
                <a:ea typeface="楷体" panose="02010609060101010101" pitchFamily="49" charset="-122"/>
              </a:rPr>
              <a:t>oppo</a:t>
            </a:r>
            <a:r>
              <a:rPr kumimoji="1" lang="zh-CN" altLang="en-US" sz="1000" i="0" dirty="0">
                <a:ea typeface="楷体" panose="02010609060101010101" pitchFamily="49" charset="-122"/>
              </a:rPr>
              <a:t>、</a:t>
            </a:r>
            <a:r>
              <a:rPr kumimoji="1" lang="en-US" altLang="zh-CN" sz="1000" i="0" dirty="0">
                <a:ea typeface="楷体" panose="02010609060101010101" pitchFamily="49" charset="-122"/>
              </a:rPr>
              <a:t>vivo</a:t>
            </a:r>
            <a:r>
              <a:rPr kumimoji="1" lang="zh-CN" altLang="en-US" sz="1000" i="0" dirty="0">
                <a:ea typeface="楷体" panose="02010609060101010101" pitchFamily="49" charset="-122"/>
              </a:rPr>
              <a:t>、魅族、一加等</a:t>
            </a:r>
            <a:r>
              <a:rPr kumimoji="1" lang="en-US" altLang="zh-CN" sz="1000" i="0" dirty="0">
                <a:ea typeface="楷体" panose="02010609060101010101" pitchFamily="49" charset="-122"/>
              </a:rPr>
              <a:t>10</a:t>
            </a:r>
            <a:r>
              <a:rPr kumimoji="1" lang="zh-CN" altLang="en-US" sz="1000" i="0" dirty="0">
                <a:ea typeface="楷体" panose="02010609060101010101" pitchFamily="49" charset="-122"/>
              </a:rPr>
              <a:t>家手机厂商组成的快应用联盟都已上线小睡眠快应用，上线一个月累计用户</a:t>
            </a:r>
            <a:r>
              <a:rPr kumimoji="1" lang="en-US" altLang="zh-CN" sz="1000" i="0" dirty="0">
                <a:ea typeface="楷体" panose="02010609060101010101" pitchFamily="49" charset="-122"/>
              </a:rPr>
              <a:t>120</a:t>
            </a:r>
            <a:r>
              <a:rPr kumimoji="1" lang="zh-CN" altLang="en-US" sz="1000" i="0" dirty="0">
                <a:ea typeface="楷体" panose="02010609060101010101" pitchFamily="49" charset="-122"/>
              </a:rPr>
              <a:t>万，日新增在</a:t>
            </a:r>
            <a:r>
              <a:rPr kumimoji="1" lang="en-US" altLang="zh-CN" sz="1000" i="0" dirty="0">
                <a:ea typeface="楷体" panose="02010609060101010101" pitchFamily="49" charset="-122"/>
              </a:rPr>
              <a:t>2</a:t>
            </a:r>
            <a:r>
              <a:rPr kumimoji="1" lang="zh-CN" altLang="en-US" sz="1000" i="0" dirty="0">
                <a:ea typeface="楷体" panose="02010609060101010101" pitchFamily="49" charset="-122"/>
              </a:rPr>
              <a:t>万用户，</a:t>
            </a:r>
            <a:r>
              <a:rPr kumimoji="1" lang="en-US" altLang="zh-CN" sz="1000" i="0" dirty="0">
                <a:ea typeface="楷体" panose="02010609060101010101" pitchFamily="49" charset="-122"/>
              </a:rPr>
              <a:t> </a:t>
            </a:r>
            <a:r>
              <a:rPr kumimoji="1" lang="zh-CN" altLang="en-US" sz="1000" i="0" dirty="0">
                <a:ea typeface="楷体" panose="02010609060101010101" pitchFamily="49" charset="-122"/>
              </a:rPr>
              <a:t>次日留存</a:t>
            </a:r>
            <a:r>
              <a:rPr kumimoji="1" lang="en-US" altLang="zh-CN" sz="1000" i="0" dirty="0">
                <a:ea typeface="楷体" panose="02010609060101010101" pitchFamily="49" charset="-122"/>
              </a:rPr>
              <a:t>40%</a:t>
            </a:r>
            <a:r>
              <a:rPr kumimoji="1" lang="zh-CN" altLang="en-US" sz="1000" i="0" dirty="0">
                <a:ea typeface="楷体" panose="02010609060101010101" pitchFamily="49" charset="-122"/>
              </a:rPr>
              <a:t>。 但是由于接口不完善，目前</a:t>
            </a:r>
            <a:r>
              <a:rPr kumimoji="1" lang="en-US" altLang="zh-CN" sz="1000" i="0" dirty="0">
                <a:ea typeface="楷体" panose="02010609060101010101" pitchFamily="49" charset="-122"/>
              </a:rPr>
              <a:t>10</a:t>
            </a:r>
            <a:r>
              <a:rPr kumimoji="1" lang="zh-CN" altLang="en-US" sz="1000" i="0" dirty="0">
                <a:ea typeface="楷体" panose="02010609060101010101" pitchFamily="49" charset="-122"/>
              </a:rPr>
              <a:t>家厂商中只有</a:t>
            </a:r>
            <a:r>
              <a:rPr kumimoji="1" lang="en-US" altLang="zh-CN" sz="1000" i="0" dirty="0">
                <a:ea typeface="楷体" panose="02010609060101010101" pitchFamily="49" charset="-122"/>
              </a:rPr>
              <a:t>3</a:t>
            </a:r>
            <a:r>
              <a:rPr kumimoji="1" lang="zh-CN" altLang="en-US" sz="1000" i="0" dirty="0">
                <a:ea typeface="楷体" panose="02010609060101010101" pitchFamily="49" charset="-122"/>
              </a:rPr>
              <a:t>家有数据反馈。碍于功能局限，小睡眠抢先先做渠道布局和睡眠关键词布局，但并未做太多场景化深入尝试，</a:t>
            </a:r>
            <a:r>
              <a:rPr kumimoji="1" lang="en-US" altLang="zh-CN" sz="1000" i="0" dirty="0">
                <a:ea typeface="楷体" panose="02010609060101010101" pitchFamily="49" charset="-122"/>
              </a:rPr>
              <a:t>18</a:t>
            </a:r>
            <a:r>
              <a:rPr kumimoji="1" lang="zh-CN" altLang="en-US" sz="1000" i="0" dirty="0">
                <a:ea typeface="楷体" panose="02010609060101010101" pitchFamily="49" charset="-122"/>
              </a:rPr>
              <a:t>年底将是发展好契机。</a:t>
            </a:r>
            <a:endParaRPr kumimoji="1" lang="en-US" altLang="zh-CN" sz="1000" i="0" dirty="0">
              <a:ea typeface="楷体" panose="02010609060101010101" pitchFamily="49" charset="-122"/>
            </a:endParaRPr>
          </a:p>
          <a:p>
            <a:pPr marL="507999" lvl="2" indent="-171450">
              <a:buFont typeface="Wingdings" pitchFamily="2" charset="2"/>
              <a:buChar char="n"/>
            </a:pPr>
            <a:r>
              <a:rPr kumimoji="1" lang="zh-CN" altLang="en-US" sz="1000" i="0" dirty="0">
                <a:ea typeface="楷体" panose="02010609060101010101" pitchFamily="49" charset="-122"/>
              </a:rPr>
              <a:t>明星流量：小睡眠在铃声、起床提醒和明星宣传口播两部分和明星有合作。闹钟部分多位艺人播放量超</a:t>
            </a:r>
            <a:r>
              <a:rPr kumimoji="1" lang="en-US" altLang="zh-CN" sz="1000" i="0" dirty="0">
                <a:ea typeface="楷体" panose="02010609060101010101" pitchFamily="49" charset="-122"/>
              </a:rPr>
              <a:t>200</a:t>
            </a:r>
            <a:r>
              <a:rPr kumimoji="1" lang="zh-CN" altLang="en-US" sz="1000" i="0" dirty="0">
                <a:ea typeface="楷体" panose="02010609060101010101" pitchFamily="49" charset="-122"/>
              </a:rPr>
              <a:t>万，明星宣传口播在微博做了一次尝试，仅用</a:t>
            </a:r>
            <a:r>
              <a:rPr kumimoji="1" lang="en-US" altLang="zh-CN" sz="1000" i="0" dirty="0">
                <a:ea typeface="楷体" panose="02010609060101010101" pitchFamily="49" charset="-122"/>
              </a:rPr>
              <a:t>2</a:t>
            </a:r>
            <a:r>
              <a:rPr kumimoji="1" lang="zh-CN" altLang="en-US" sz="1000" i="0" dirty="0">
                <a:ea typeface="楷体" panose="02010609060101010101" pitchFamily="49" charset="-122"/>
              </a:rPr>
              <a:t>天时间获得</a:t>
            </a:r>
            <a:r>
              <a:rPr kumimoji="1" lang="en-US" altLang="zh-CN" sz="1000" i="0" dirty="0">
                <a:ea typeface="楷体" panose="02010609060101010101" pitchFamily="49" charset="-122"/>
              </a:rPr>
              <a:t>160</a:t>
            </a:r>
            <a:r>
              <a:rPr kumimoji="1" lang="zh-CN" altLang="en-US" sz="1000" i="0" dirty="0">
                <a:ea typeface="楷体" panose="02010609060101010101" pitchFamily="49" charset="-122"/>
              </a:rPr>
              <a:t>万曝光量</a:t>
            </a:r>
            <a:r>
              <a:rPr kumimoji="1" lang="en-US" altLang="zh-CN" sz="1000" i="0" dirty="0">
                <a:ea typeface="楷体" panose="02010609060101010101" pitchFamily="49" charset="-122"/>
              </a:rPr>
              <a:t>.</a:t>
            </a:r>
          </a:p>
          <a:p>
            <a:pPr marL="507999" lvl="2" indent="-171450">
              <a:buFont typeface="Wingdings" pitchFamily="2" charset="2"/>
              <a:buChar char="n"/>
            </a:pPr>
            <a:r>
              <a:rPr kumimoji="1" lang="zh-CN" altLang="en-US" sz="1000" i="0" dirty="0">
                <a:ea typeface="楷体" panose="02010609060101010101" pitchFamily="49" charset="-122"/>
              </a:rPr>
              <a:t>小红书：小睡眠的用户与小红书有一定的重合度，小红书的电子消费专区经常有用户自发推荐小睡眠，有一定的红利可以加强运营。</a:t>
            </a:r>
            <a:endParaRPr kumimoji="1" lang="en-US" altLang="zh-CN" sz="1000" i="0" dirty="0">
              <a:ea typeface="楷体" panose="02010609060101010101" pitchFamily="49" charset="-122"/>
            </a:endParaRPr>
          </a:p>
          <a:p>
            <a:pPr marL="336549" lvl="2"/>
            <a:endParaRPr kumimoji="1" lang="en-US" altLang="zh-CN" sz="1100" i="0" dirty="0">
              <a:ea typeface="楷体" panose="02010609060101010101" pitchFamily="49" charset="-122"/>
            </a:endParaRPr>
          </a:p>
          <a:p>
            <a:endParaRPr lang="en-US" altLang="zh-CN" sz="1100" dirty="0"/>
          </a:p>
          <a:p>
            <a:pPr marL="171450" indent="-171450">
              <a:buFont typeface="Wingdings" pitchFamily="2" charset="2"/>
              <a:buChar char="n"/>
            </a:pPr>
            <a:endParaRPr kumimoji="1" lang="en-US" altLang="zh-CN" sz="1100" i="0" dirty="0"/>
          </a:p>
          <a:p>
            <a:pPr marL="171450" indent="-171450">
              <a:buFont typeface="Wingdings" pitchFamily="2" charset="2"/>
              <a:buChar char="n"/>
            </a:pPr>
            <a:endParaRPr kumimoji="1" lang="zh-CN" altLang="en-US" sz="1100" i="0" dirty="0"/>
          </a:p>
        </p:txBody>
      </p:sp>
      <p:pic>
        <p:nvPicPr>
          <p:cNvPr id="6" name="图片 5">
            <a:extLst>
              <a:ext uri="{FF2B5EF4-FFF2-40B4-BE49-F238E27FC236}">
                <a16:creationId xmlns:a16="http://schemas.microsoft.com/office/drawing/2014/main" id="{0843B0EF-B578-7B45-A0A4-E1B32B75340D}"/>
              </a:ext>
            </a:extLst>
          </p:cNvPr>
          <p:cNvPicPr>
            <a:picLocks noChangeAspect="1"/>
          </p:cNvPicPr>
          <p:nvPr/>
        </p:nvPicPr>
        <p:blipFill rotWithShape="1">
          <a:blip r:embed="rId2"/>
          <a:srcRect t="7785"/>
          <a:stretch/>
        </p:blipFill>
        <p:spPr>
          <a:xfrm>
            <a:off x="1928664" y="1330349"/>
            <a:ext cx="5281820" cy="2480160"/>
          </a:xfrm>
          <a:prstGeom prst="rect">
            <a:avLst/>
          </a:prstGeom>
        </p:spPr>
      </p:pic>
      <p:cxnSp>
        <p:nvCxnSpPr>
          <p:cNvPr id="14" name="直线箭头连接符 13">
            <a:extLst>
              <a:ext uri="{FF2B5EF4-FFF2-40B4-BE49-F238E27FC236}">
                <a16:creationId xmlns:a16="http://schemas.microsoft.com/office/drawing/2014/main" id="{DE738C70-2477-CD48-A51E-E22AB3D16D74}"/>
              </a:ext>
            </a:extLst>
          </p:cNvPr>
          <p:cNvCxnSpPr>
            <a:cxnSpLocks/>
          </p:cNvCxnSpPr>
          <p:nvPr/>
        </p:nvCxnSpPr>
        <p:spPr>
          <a:xfrm flipH="1">
            <a:off x="6681192" y="1417043"/>
            <a:ext cx="216024" cy="19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占位符 3">
            <a:extLst>
              <a:ext uri="{FF2B5EF4-FFF2-40B4-BE49-F238E27FC236}">
                <a16:creationId xmlns:a16="http://schemas.microsoft.com/office/drawing/2014/main" id="{A5C2F263-BAA9-434B-953F-DE27AF565CC3}"/>
              </a:ext>
            </a:extLst>
          </p:cNvPr>
          <p:cNvSpPr txBox="1">
            <a:spLocks/>
          </p:cNvSpPr>
          <p:nvPr/>
        </p:nvSpPr>
        <p:spPr>
          <a:xfrm>
            <a:off x="6681192" y="1239425"/>
            <a:ext cx="2562691" cy="274637"/>
          </a:xfrm>
          <a:prstGeom prst="rect">
            <a:avLst/>
          </a:prstGeom>
        </p:spPr>
        <p:txBody>
          <a:bodyPr vert="horz" lIns="0" tIns="45720" rIns="0" bIns="45720" rtlCol="0" anchor="t" anchorCtr="0">
            <a:noAutofit/>
          </a:bodyPr>
          <a:lstStyle>
            <a:lvl1pPr marL="0" indent="0" algn="ctr" defTabSz="914400" rtl="0" eaLnBrk="1" latinLnBrk="0" hangingPunct="1">
              <a:spcBef>
                <a:spcPts val="600"/>
              </a:spcBef>
              <a:buSzPct val="90000"/>
              <a:buFont typeface="Wingdings" pitchFamily="2" charset="2"/>
              <a:buNone/>
              <a:defRPr sz="1200" b="1" kern="1200" baseline="0">
                <a:solidFill>
                  <a:schemeClr val="tx1"/>
                </a:solidFill>
                <a:latin typeface="Arial" panose="020B0604020202020204" pitchFamily="34" charset="0"/>
                <a:ea typeface="楷体" panose="02010609060101010101" pitchFamily="49" charset="-122"/>
                <a:cs typeface="+mn-cs"/>
              </a:defRPr>
            </a:lvl1pPr>
            <a:lvl2pPr marL="347663" indent="0" algn="ctr" defTabSz="914400" rtl="0" eaLnBrk="1" latinLnBrk="0" hangingPunct="1">
              <a:spcBef>
                <a:spcPts val="600"/>
              </a:spcBef>
              <a:buSzPct val="90000"/>
              <a:buFont typeface="Arial" pitchFamily="34" charset="0"/>
              <a:buNone/>
              <a:defRPr sz="1100" b="1" kern="1200" baseline="0">
                <a:solidFill>
                  <a:schemeClr val="tx1"/>
                </a:solidFill>
                <a:latin typeface="+mn-lt"/>
                <a:ea typeface="宋体" pitchFamily="2" charset="-122"/>
                <a:cs typeface="+mn-cs"/>
              </a:defRPr>
            </a:lvl2pPr>
            <a:lvl3pPr marL="684212" indent="0" algn="ctr" defTabSz="914400" rtl="0" eaLnBrk="1" latinLnBrk="0" hangingPunct="1">
              <a:spcBef>
                <a:spcPts val="600"/>
              </a:spcBef>
              <a:buSzPct val="90000"/>
              <a:buFont typeface="Wingdings" pitchFamily="2" charset="2"/>
              <a:buNone/>
              <a:defRPr sz="1100" b="1" kern="1200" baseline="0">
                <a:solidFill>
                  <a:schemeClr val="tx1"/>
                </a:solidFill>
                <a:latin typeface="+mn-lt"/>
                <a:ea typeface="宋体" pitchFamily="2" charset="-122"/>
                <a:cs typeface="+mn-cs"/>
              </a:defRPr>
            </a:lvl3pPr>
            <a:lvl4pPr marL="1371600" indent="0" algn="ctr" defTabSz="914400" rtl="0" eaLnBrk="1" latinLnBrk="0" hangingPunct="1">
              <a:spcBef>
                <a:spcPts val="600"/>
              </a:spcBef>
              <a:buSzPct val="90000"/>
              <a:buFont typeface="Wingdings" pitchFamily="2" charset="2"/>
              <a:buNone/>
              <a:defRPr sz="1100" b="1" kern="1200" baseline="0">
                <a:solidFill>
                  <a:schemeClr val="tx1"/>
                </a:solidFill>
                <a:latin typeface="+mn-lt"/>
                <a:ea typeface="宋体" pitchFamily="2" charset="-122"/>
                <a:cs typeface="+mn-cs"/>
              </a:defRPr>
            </a:lvl4pPr>
            <a:lvl5pPr marL="1828800" indent="0" algn="ctr" defTabSz="914400" rtl="0" eaLnBrk="1" latinLnBrk="0" hangingPunct="1">
              <a:spcBef>
                <a:spcPts val="600"/>
              </a:spcBef>
              <a:buSzPct val="90000"/>
              <a:buFont typeface="Arial" pitchFamily="34" charset="0"/>
              <a:buNone/>
              <a:defRPr sz="1100" b="1" kern="1200" baseline="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zh-CN" altLang="en-US" dirty="0"/>
          </a:p>
        </p:txBody>
      </p:sp>
      <p:sp>
        <p:nvSpPr>
          <p:cNvPr id="17" name="矩形 16">
            <a:extLst>
              <a:ext uri="{FF2B5EF4-FFF2-40B4-BE49-F238E27FC236}">
                <a16:creationId xmlns:a16="http://schemas.microsoft.com/office/drawing/2014/main" id="{705B421B-E2BC-1345-92FF-E75C9643C160}"/>
              </a:ext>
            </a:extLst>
          </p:cNvPr>
          <p:cNvSpPr/>
          <p:nvPr/>
        </p:nvSpPr>
        <p:spPr>
          <a:xfrm>
            <a:off x="6942135" y="1450445"/>
            <a:ext cx="2640342" cy="707886"/>
          </a:xfrm>
          <a:prstGeom prst="rect">
            <a:avLst/>
          </a:prstGeom>
        </p:spPr>
        <p:txBody>
          <a:bodyPr wrap="square">
            <a:spAutoFit/>
          </a:bodyPr>
          <a:lstStyle/>
          <a:p>
            <a:pPr marL="507999" lvl="2" indent="-171450">
              <a:buFont typeface="Wingdings" pitchFamily="2" charset="2"/>
              <a:buChar char="n"/>
            </a:pPr>
            <a:r>
              <a:rPr lang="zh-CN" altLang="en-US" sz="1000" dirty="0"/>
              <a:t>吸量</a:t>
            </a:r>
            <a:r>
              <a:rPr lang="en-US" altLang="zh-CN" sz="1000" dirty="0"/>
              <a:t>H5</a:t>
            </a:r>
            <a:r>
              <a:rPr lang="zh-CN" altLang="en-US" sz="1000" dirty="0"/>
              <a:t>：儿童节心理测试</a:t>
            </a:r>
            <a:r>
              <a:rPr lang="en-US" altLang="zh-CN" sz="1000" dirty="0"/>
              <a:t>H5</a:t>
            </a:r>
            <a:r>
              <a:rPr lang="zh-CN" altLang="en-US" sz="1000" dirty="0"/>
              <a:t>，</a:t>
            </a:r>
            <a:r>
              <a:rPr lang="en-US" altLang="zh-CN" sz="1000" dirty="0"/>
              <a:t>20</a:t>
            </a:r>
            <a:r>
              <a:rPr lang="zh-CN" altLang="en-US" sz="1000" dirty="0"/>
              <a:t>个小时内获得</a:t>
            </a:r>
            <a:r>
              <a:rPr lang="en-US" altLang="zh-CN" sz="1000" dirty="0"/>
              <a:t>1</a:t>
            </a:r>
            <a:r>
              <a:rPr lang="zh-CN" altLang="en-US" sz="1000" dirty="0"/>
              <a:t>亿</a:t>
            </a:r>
            <a:r>
              <a:rPr lang="en-US" altLang="zh-CN" sz="1000" dirty="0"/>
              <a:t>PV</a:t>
            </a:r>
            <a:r>
              <a:rPr lang="zh-CN" altLang="en-US" sz="1000" dirty="0"/>
              <a:t>，带来</a:t>
            </a:r>
            <a:r>
              <a:rPr lang="en-US" altLang="zh-CN" sz="1000" dirty="0"/>
              <a:t>45</a:t>
            </a:r>
            <a:r>
              <a:rPr lang="zh-CN" altLang="en-US" sz="1000" dirty="0"/>
              <a:t>万</a:t>
            </a:r>
            <a:r>
              <a:rPr lang="en-US" altLang="zh-CN" sz="1000" dirty="0"/>
              <a:t>App</a:t>
            </a:r>
            <a:r>
              <a:rPr lang="zh-CN" altLang="en-US" sz="1000" dirty="0"/>
              <a:t>下载，当天</a:t>
            </a:r>
            <a:r>
              <a:rPr lang="en-US" altLang="zh-CN" sz="1000" dirty="0"/>
              <a:t>AppStore</a:t>
            </a:r>
            <a:r>
              <a:rPr lang="zh-CN" altLang="en-US" sz="1000" dirty="0"/>
              <a:t>免费榜</a:t>
            </a:r>
            <a:r>
              <a:rPr lang="en-US" altLang="zh-CN" sz="1000" dirty="0"/>
              <a:t>64</a:t>
            </a:r>
            <a:r>
              <a:rPr lang="zh-CN" altLang="en-US" sz="1000" dirty="0"/>
              <a:t>名。</a:t>
            </a:r>
            <a:endParaRPr lang="en-US" altLang="zh-CN" sz="1000" dirty="0"/>
          </a:p>
        </p:txBody>
      </p:sp>
    </p:spTree>
    <p:extLst>
      <p:ext uri="{BB962C8B-B14F-4D97-AF65-F5344CB8AC3E}">
        <p14:creationId xmlns:p14="http://schemas.microsoft.com/office/powerpoint/2010/main" val="2201499679"/>
      </p:ext>
    </p:extLst>
  </p:cSld>
  <p:clrMapOvr>
    <a:masterClrMapping/>
  </p:clrMapOvr>
</p:sld>
</file>

<file path=ppt/theme/theme1.xml><?xml version="1.0" encoding="utf-8"?>
<a:theme xmlns:a="http://schemas.openxmlformats.org/drawingml/2006/main" name="Office 主题​​">
  <a:themeElements>
    <a:clrScheme name="自定义 1">
      <a:dk1>
        <a:srgbClr val="2D4055"/>
      </a:dk1>
      <a:lt1>
        <a:srgbClr val="F5FEF2"/>
      </a:lt1>
      <a:dk2>
        <a:srgbClr val="FF7005"/>
      </a:dk2>
      <a:lt2>
        <a:srgbClr val="F5FEF2"/>
      </a:lt2>
      <a:accent1>
        <a:srgbClr val="586874"/>
      </a:accent1>
      <a:accent2>
        <a:srgbClr val="DDDDDD"/>
      </a:accent2>
      <a:accent3>
        <a:srgbClr val="99CCFF"/>
      </a:accent3>
      <a:accent4>
        <a:srgbClr val="7CB0AA"/>
      </a:accent4>
      <a:accent5>
        <a:srgbClr val="DDD2B5"/>
      </a:accent5>
      <a:accent6>
        <a:srgbClr val="FF571B"/>
      </a:accent6>
      <a:hlink>
        <a:srgbClr val="0000FF"/>
      </a:hlink>
      <a:folHlink>
        <a:srgbClr val="800080"/>
      </a:folHlink>
    </a:clrScheme>
    <a:fontScheme name="宋体，Arai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物流行业研究计划</Template>
  <TotalTime>69163</TotalTime>
  <Words>7570</Words>
  <Application>Microsoft Office PowerPoint</Application>
  <PresentationFormat>A4 纸张(210x297 毫米)</PresentationFormat>
  <Paragraphs>584</Paragraphs>
  <Slides>47</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47</vt:i4>
      </vt:variant>
    </vt:vector>
  </HeadingPairs>
  <TitlesOfParts>
    <vt:vector size="58" baseType="lpstr">
      <vt:lpstr>KaiTi</vt:lpstr>
      <vt:lpstr>Kaiti SC</vt:lpstr>
      <vt:lpstr>DengXian</vt:lpstr>
      <vt:lpstr>DengXian</vt:lpstr>
      <vt:lpstr>STKaiti</vt:lpstr>
      <vt:lpstr>STKaiti</vt:lpstr>
      <vt:lpstr>楷体</vt:lpstr>
      <vt:lpstr>宋体</vt:lpstr>
      <vt:lpstr>Arial</vt:lpstr>
      <vt:lpstr>Wingdings</vt:lpstr>
      <vt:lpstr>Office 主题​​</vt:lpstr>
      <vt:lpstr>小睡眠IM</vt:lpstr>
      <vt:lpstr>本轮投资计划-万人民币，投后估值亿人民币</vt:lpstr>
      <vt:lpstr>产品介绍-助眠减压音频内容</vt:lpstr>
      <vt:lpstr>产品介绍- 小睡眠小程序、心潮减压APP</vt:lpstr>
      <vt:lpstr>产品介绍：第三方内嵌小睡眠内容</vt:lpstr>
      <vt:lpstr>产品介绍：第三方内嵌小睡眠内容</vt:lpstr>
      <vt:lpstr>产品数据-Summary</vt:lpstr>
      <vt:lpstr>数据重点1：低成本稳定增长到数千万用户，但增速在放缓</vt:lpstr>
      <vt:lpstr>数据重点1：低成本稳定增长到数千万用户，但增速在放缓</vt:lpstr>
      <vt:lpstr>数据重点1：低成本稳定增长到数千万用户，但增速在放缓</vt:lpstr>
      <vt:lpstr>数据重点2：高留存，APP6个月留存30%（月活留存）</vt:lpstr>
      <vt:lpstr>数据重点3：高黏性，日活用户每日使用App时长160分钟</vt:lpstr>
      <vt:lpstr>数据重点4：活跃频次不高-月活用户每月日活5~8天，月活用户占比20%</vt:lpstr>
      <vt:lpstr>数据重点5：场景明确，集中于睡前时间和助眠内容</vt:lpstr>
      <vt:lpstr>数据洞察</vt:lpstr>
      <vt:lpstr>市场：睡眠问题普遍</vt:lpstr>
      <vt:lpstr>市场：中国睡眠市场3700亿</vt:lpstr>
      <vt:lpstr>行业：国内睡眠服务类竞品</vt:lpstr>
      <vt:lpstr>行业：国外睡眠服务类产品</vt:lpstr>
      <vt:lpstr>行业特征及定位维度</vt:lpstr>
      <vt:lpstr>竞品：蜗牛睡眠</vt:lpstr>
      <vt:lpstr>竞品：潮汐App</vt:lpstr>
      <vt:lpstr>竞品：App各应用市场渠道获客情况</vt:lpstr>
      <vt:lpstr>竞品：App各应用市场渠道获客情况-魅族应用商店</vt:lpstr>
      <vt:lpstr>竞品：关键词对比（AppAnnie）</vt:lpstr>
      <vt:lpstr>产品本质</vt:lpstr>
      <vt:lpstr>竞争要素</vt:lpstr>
      <vt:lpstr>发展</vt:lpstr>
      <vt:lpstr>增长：目标2018年年底达到7000万用户，1000万月活</vt:lpstr>
      <vt:lpstr>增长：更丰富的产品矩阵</vt:lpstr>
      <vt:lpstr>增长：预算5000万人民币，获得5000万用户</vt:lpstr>
      <vt:lpstr>增长目标评价</vt:lpstr>
      <vt:lpstr>变现：小睡眠App广告位库存估计（收入=库存*填充率）</vt:lpstr>
      <vt:lpstr>变现：小睡眠App广告试投放</vt:lpstr>
      <vt:lpstr>变现：小睡眠小程序广告</vt:lpstr>
      <vt:lpstr>变现：C端用户音频付费</vt:lpstr>
      <vt:lpstr>变现：与智能硬件公司合作，内容技术授权</vt:lpstr>
      <vt:lpstr>变现：后期商业变现方式探索</vt:lpstr>
      <vt:lpstr>变现</vt:lpstr>
      <vt:lpstr>团队：核心合作时间超过3年，未有一人离职</vt:lpstr>
      <vt:lpstr>估值：健康类App融资及估值情况</vt:lpstr>
      <vt:lpstr>估值：</vt:lpstr>
      <vt:lpstr>结论</vt:lpstr>
      <vt:lpstr>附录-小睡眠用户调研：30岁以下用户占73%，入睡困难是主要困扰</vt:lpstr>
      <vt:lpstr>附录-小睡眠用户调研：80%的接受调查用户愿意在小睡眠上付费</vt:lpstr>
      <vt:lpstr>公司投资价值-公司有希望成为睡眠经济领域的第一品牌</vt:lpstr>
      <vt:lpstr>可能影响公司持续经营能力的风险因素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物流行业研究计划</dc:title>
  <dc:creator>VW</dc:creator>
  <cp:lastModifiedBy>William Wang</cp:lastModifiedBy>
  <cp:revision>1651</cp:revision>
  <cp:lastPrinted>2018-09-07T01:59:51Z</cp:lastPrinted>
  <dcterms:created xsi:type="dcterms:W3CDTF">2015-04-25T11:06:48Z</dcterms:created>
  <dcterms:modified xsi:type="dcterms:W3CDTF">2018-10-14T08:12:35Z</dcterms:modified>
</cp:coreProperties>
</file>